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70" r:id="rId5"/>
    <p:sldId id="272" r:id="rId6"/>
    <p:sldId id="273" r:id="rId7"/>
    <p:sldId id="274" r:id="rId8"/>
    <p:sldId id="275" r:id="rId9"/>
    <p:sldId id="288" r:id="rId10"/>
    <p:sldId id="292" r:id="rId11"/>
    <p:sldId id="276" r:id="rId12"/>
    <p:sldId id="277" r:id="rId13"/>
    <p:sldId id="278" r:id="rId14"/>
    <p:sldId id="283" r:id="rId15"/>
    <p:sldId id="282" r:id="rId16"/>
    <p:sldId id="284" r:id="rId17"/>
    <p:sldId id="285" r:id="rId18"/>
    <p:sldId id="286" r:id="rId19"/>
  </p:sldIdLst>
  <p:sldSz cx="10440988" cy="7561263"/>
  <p:notesSz cx="4727575" cy="2963863"/>
  <p:defaultTextStyle>
    <a:defPPr>
      <a:defRPr lang="en-US"/>
    </a:defPPr>
    <a:lvl1pPr marL="0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0829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1661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2490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3319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54151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44980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35810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26641" algn="l" defTabSz="9816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82">
          <p15:clr>
            <a:srgbClr val="A4A3A4"/>
          </p15:clr>
        </p15:guide>
        <p15:guide id="4" pos="32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464" autoAdjust="0"/>
  </p:normalViewPr>
  <p:slideViewPr>
    <p:cSldViewPr snapToGrid="0">
      <p:cViewPr varScale="1">
        <p:scale>
          <a:sx n="100" d="100"/>
          <a:sy n="100" d="100"/>
        </p:scale>
        <p:origin x="1428" y="84"/>
      </p:cViewPr>
      <p:guideLst>
        <p:guide orient="horz" pos="2160"/>
        <p:guide pos="3840"/>
        <p:guide orient="horz" pos="2382"/>
        <p:guide pos="3289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4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048616" cy="148708"/>
          </a:xfrm>
          <a:prstGeom prst="rect">
            <a:avLst/>
          </a:prstGeom>
        </p:spPr>
        <p:txBody>
          <a:bodyPr vert="horz" lIns="43946" tIns="21973" rIns="43946" bIns="21973" rtlCol="0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2677865" y="0"/>
            <a:ext cx="2048616" cy="148708"/>
          </a:xfrm>
          <a:prstGeom prst="rect">
            <a:avLst/>
          </a:prstGeom>
        </p:spPr>
        <p:txBody>
          <a:bodyPr vert="horz" lIns="43946" tIns="21973" rIns="43946" bIns="21973" rtlCol="0"/>
          <a:lstStyle>
            <a:lvl1pPr algn="r">
              <a:defRPr sz="600"/>
            </a:lvl1pPr>
          </a:lstStyle>
          <a:p>
            <a:fld id="{20EA5F0D-C1DC-412F-A146-DDB3A74B588F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2815157"/>
            <a:ext cx="2048616" cy="148707"/>
          </a:xfrm>
          <a:prstGeom prst="rect">
            <a:avLst/>
          </a:prstGeom>
        </p:spPr>
        <p:txBody>
          <a:bodyPr vert="horz" lIns="43946" tIns="21973" rIns="43946" bIns="21973" rtlCol="0" anchor="b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2677865" y="2815157"/>
            <a:ext cx="2048616" cy="148707"/>
          </a:xfrm>
          <a:prstGeom prst="rect">
            <a:avLst/>
          </a:prstGeom>
        </p:spPr>
        <p:txBody>
          <a:bodyPr vert="horz" lIns="43946" tIns="21973" rIns="43946" bIns="21973" rtlCol="0" anchor="b"/>
          <a:lstStyle>
            <a:lvl1pPr algn="r">
              <a:defRPr sz="600"/>
            </a:lvl1pPr>
          </a:lstStyle>
          <a:p>
            <a:fld id="{7BAE14B8-3CC9-472D-9BC5-A84D80684D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048616" cy="148708"/>
          </a:xfrm>
          <a:prstGeom prst="rect">
            <a:avLst/>
          </a:prstGeom>
        </p:spPr>
        <p:txBody>
          <a:bodyPr vert="horz" lIns="43946" tIns="21973" rIns="43946" bIns="21973" rtlCol="0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677865" y="0"/>
            <a:ext cx="2048616" cy="148708"/>
          </a:xfrm>
          <a:prstGeom prst="rect">
            <a:avLst/>
          </a:prstGeom>
        </p:spPr>
        <p:txBody>
          <a:bodyPr vert="horz" lIns="43946" tIns="21973" rIns="43946" bIns="21973" rtlCol="0"/>
          <a:lstStyle>
            <a:lvl1pPr algn="r">
              <a:defRPr sz="600"/>
            </a:lvl1pPr>
          </a:lstStyle>
          <a:p>
            <a:fld id="{A8CDE508-72C8-4AB5-AA9C-1584D31690E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673225" y="369888"/>
            <a:ext cx="1381125" cy="100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3946" tIns="21973" rIns="43946" bIns="2197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72759" y="1426359"/>
            <a:ext cx="3782059" cy="1000304"/>
          </a:xfrm>
          <a:prstGeom prst="rect">
            <a:avLst/>
          </a:prstGeom>
        </p:spPr>
        <p:txBody>
          <a:bodyPr vert="horz" lIns="43946" tIns="21973" rIns="43946" bIns="21973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2815157"/>
            <a:ext cx="2048616" cy="148707"/>
          </a:xfrm>
          <a:prstGeom prst="rect">
            <a:avLst/>
          </a:prstGeom>
        </p:spPr>
        <p:txBody>
          <a:bodyPr vert="horz" lIns="43946" tIns="21973" rIns="43946" bIns="21973" rtlCol="0" anchor="b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677865" y="2815157"/>
            <a:ext cx="2048616" cy="148707"/>
          </a:xfrm>
          <a:prstGeom prst="rect">
            <a:avLst/>
          </a:prstGeom>
        </p:spPr>
        <p:txBody>
          <a:bodyPr vert="horz" lIns="43946" tIns="21973" rIns="43946" bIns="21973" rtlCol="0" anchor="b"/>
          <a:lstStyle>
            <a:lvl1pPr algn="r">
              <a:defRPr sz="600"/>
            </a:lvl1pPr>
          </a:lstStyle>
          <a:p>
            <a:fld id="{7FB667E1-E601-4AAF-B95C-B25720D70A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0829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1661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2490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3319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54151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44980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35810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26641" algn="l" defTabSz="9816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191458" y="2839509"/>
            <a:ext cx="4015441" cy="2673493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58713" y="209067"/>
            <a:ext cx="442945" cy="647839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2812631" y="5142474"/>
            <a:ext cx="7624277" cy="2418792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9791992" y="7214"/>
            <a:ext cx="581592" cy="785595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0009" y="3315922"/>
            <a:ext cx="10438378" cy="4245342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0009" y="3665689"/>
            <a:ext cx="10438378" cy="3730125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300" y="941737"/>
            <a:ext cx="1611258" cy="2581901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468684" y="5010214"/>
            <a:ext cx="1604229" cy="2562540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000595" y="5524913"/>
            <a:ext cx="1282012" cy="2047842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18815" y="4796338"/>
            <a:ext cx="1453091" cy="2776418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493211" y="5041362"/>
            <a:ext cx="1584730" cy="2531392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9527908" y="3192949"/>
            <a:ext cx="882234" cy="1290327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3462057" y="5900713"/>
            <a:ext cx="299091" cy="246791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4176" y="3896037"/>
            <a:ext cx="10395985" cy="3340645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027038" y="2959478"/>
            <a:ext cx="1845235" cy="1859516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7850741" y="4562735"/>
            <a:ext cx="2588887" cy="2998528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9728839" y="2578345"/>
            <a:ext cx="414276" cy="591695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6202" y="181943"/>
            <a:ext cx="8016077" cy="2495347"/>
          </a:xfrm>
        </p:spPr>
        <p:txBody>
          <a:bodyPr anchor="b">
            <a:normAutofit/>
          </a:bodyPr>
          <a:lstStyle>
            <a:lvl1pPr algn="ctr">
              <a:defRPr sz="71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2736" y="2730916"/>
            <a:ext cx="5923013" cy="195327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5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90829" indent="0" algn="ctr">
              <a:buNone/>
              <a:defRPr sz="3000"/>
            </a:lvl2pPr>
            <a:lvl3pPr marL="981661" indent="0" algn="ctr">
              <a:buNone/>
              <a:defRPr sz="2600"/>
            </a:lvl3pPr>
            <a:lvl4pPr marL="1472490" indent="0" algn="ctr">
              <a:buNone/>
              <a:defRPr sz="2000"/>
            </a:lvl4pPr>
            <a:lvl5pPr marL="1963319" indent="0" algn="ctr">
              <a:buNone/>
              <a:defRPr sz="2000"/>
            </a:lvl5pPr>
            <a:lvl6pPr marL="2454151" indent="0" algn="ctr">
              <a:buNone/>
              <a:defRPr sz="2000"/>
            </a:lvl6pPr>
            <a:lvl7pPr marL="2944980" indent="0" algn="ctr">
              <a:buNone/>
              <a:defRPr sz="2000"/>
            </a:lvl7pPr>
            <a:lvl8pPr marL="3435810" indent="0" algn="ctr">
              <a:buNone/>
              <a:defRPr sz="2000"/>
            </a:lvl8pPr>
            <a:lvl9pPr marL="3926641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71832" y="653444"/>
            <a:ext cx="2251338" cy="615169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7819" y="653444"/>
            <a:ext cx="6623502" cy="61516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124" y="1638274"/>
            <a:ext cx="7830742" cy="3234541"/>
          </a:xfrm>
        </p:spPr>
        <p:txBody>
          <a:bodyPr anchor="b">
            <a:normAutofit/>
          </a:bodyPr>
          <a:lstStyle>
            <a:lvl1pPr algn="l">
              <a:defRPr sz="56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3767" y="4910781"/>
            <a:ext cx="7830741" cy="130625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600" cap="none" baseline="0">
                <a:solidFill>
                  <a:schemeClr val="tx1"/>
                </a:solidFill>
              </a:defRPr>
            </a:lvl1pPr>
            <a:lvl2pPr marL="4908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1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24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633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541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449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358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26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09042" y="1638275"/>
            <a:ext cx="3837063" cy="45468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0009" y="1638275"/>
            <a:ext cx="3837063" cy="45468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9042" y="1517126"/>
            <a:ext cx="3837063" cy="84686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90829" indent="0">
              <a:buNone/>
              <a:defRPr sz="2000" b="1"/>
            </a:lvl2pPr>
            <a:lvl3pPr marL="981661" indent="0">
              <a:buNone/>
              <a:defRPr sz="1900" b="1"/>
            </a:lvl3pPr>
            <a:lvl4pPr marL="1472490" indent="0">
              <a:buNone/>
              <a:defRPr sz="1700" b="1"/>
            </a:lvl4pPr>
            <a:lvl5pPr marL="1963319" indent="0">
              <a:buNone/>
              <a:defRPr sz="1700" b="1"/>
            </a:lvl5pPr>
            <a:lvl6pPr marL="2454151" indent="0">
              <a:buNone/>
              <a:defRPr sz="1700" b="1"/>
            </a:lvl6pPr>
            <a:lvl7pPr marL="2944980" indent="0">
              <a:buNone/>
              <a:defRPr sz="1700" b="1"/>
            </a:lvl7pPr>
            <a:lvl8pPr marL="3435810" indent="0">
              <a:buNone/>
              <a:defRPr sz="1700" b="1"/>
            </a:lvl8pPr>
            <a:lvl9pPr marL="392664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09042" y="2363984"/>
            <a:ext cx="3837063" cy="385305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0009" y="1517126"/>
            <a:ext cx="3837063" cy="84686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90829" indent="0">
              <a:buNone/>
              <a:defRPr sz="2000" b="1"/>
            </a:lvl2pPr>
            <a:lvl3pPr marL="981661" indent="0">
              <a:buNone/>
              <a:defRPr sz="1900" b="1"/>
            </a:lvl3pPr>
            <a:lvl4pPr marL="1472490" indent="0">
              <a:buNone/>
              <a:defRPr sz="1700" b="1"/>
            </a:lvl4pPr>
            <a:lvl5pPr marL="1963319" indent="0">
              <a:buNone/>
              <a:defRPr sz="1700" b="1"/>
            </a:lvl5pPr>
            <a:lvl6pPr marL="2454151" indent="0">
              <a:buNone/>
              <a:defRPr sz="1700" b="1"/>
            </a:lvl6pPr>
            <a:lvl7pPr marL="2944980" indent="0">
              <a:buNone/>
              <a:defRPr sz="1700" b="1"/>
            </a:lvl7pPr>
            <a:lvl8pPr marL="3435810" indent="0">
              <a:buNone/>
              <a:defRPr sz="1700" b="1"/>
            </a:lvl8pPr>
            <a:lvl9pPr marL="392664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0009" y="2363984"/>
            <a:ext cx="3837063" cy="385305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7402133" y="4287348"/>
            <a:ext cx="182421" cy="1104009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5806441" y="4620772"/>
            <a:ext cx="4632983" cy="2940491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05" y="5040845"/>
            <a:ext cx="9775817" cy="2520422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8334496" y="1056961"/>
            <a:ext cx="1199633" cy="4412108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9330275" y="1376636"/>
            <a:ext cx="1074583" cy="3689255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7782319" y="3017647"/>
            <a:ext cx="776057" cy="2664357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9003993" y="2688450"/>
            <a:ext cx="1271739" cy="2421114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6840817" y="3295123"/>
            <a:ext cx="2089204" cy="3390071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1" y="5712956"/>
            <a:ext cx="9560351" cy="1848308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7871451" y="5292884"/>
            <a:ext cx="2568178" cy="2296948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359" y="4189018"/>
            <a:ext cx="3756435" cy="3400816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16215" y="558213"/>
            <a:ext cx="764662" cy="1126550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9914397" y="492302"/>
            <a:ext cx="450029" cy="400002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0071" y="3361657"/>
            <a:ext cx="332425" cy="402074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653" y="913878"/>
            <a:ext cx="5188425" cy="3867235"/>
          </a:xfrm>
        </p:spPr>
        <p:txBody>
          <a:bodyPr anchor="ctr">
            <a:normAutofit/>
          </a:bodyPr>
          <a:lstStyle>
            <a:lvl1pPr algn="ctr"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691" y="1310619"/>
            <a:ext cx="2662452" cy="2520421"/>
          </a:xfrm>
        </p:spPr>
        <p:txBody>
          <a:bodyPr anchor="b">
            <a:normAutofit/>
          </a:bodyPr>
          <a:lstStyle>
            <a:lvl1pPr>
              <a:defRPr sz="38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7065" y="504084"/>
            <a:ext cx="5716441" cy="65530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9691" y="3831041"/>
            <a:ext cx="2662452" cy="1512253"/>
          </a:xfrm>
        </p:spPr>
        <p:txBody>
          <a:bodyPr>
            <a:normAutofit/>
          </a:bodyPr>
          <a:lstStyle>
            <a:lvl1pPr marL="0" indent="0">
              <a:spcBef>
                <a:spcPts val="1289"/>
              </a:spcBef>
              <a:buNone/>
              <a:defRPr sz="1700"/>
            </a:lvl1pPr>
            <a:lvl2pPr marL="490829" indent="0">
              <a:buNone/>
              <a:defRPr sz="1300"/>
            </a:lvl2pPr>
            <a:lvl3pPr marL="981661" indent="0">
              <a:buNone/>
              <a:defRPr sz="1100"/>
            </a:lvl3pPr>
            <a:lvl4pPr marL="1472490" indent="0">
              <a:buNone/>
              <a:defRPr sz="1000"/>
            </a:lvl4pPr>
            <a:lvl5pPr marL="1963319" indent="0">
              <a:buNone/>
              <a:defRPr sz="1000"/>
            </a:lvl5pPr>
            <a:lvl6pPr marL="2454151" indent="0">
              <a:buNone/>
              <a:defRPr sz="1000"/>
            </a:lvl6pPr>
            <a:lvl7pPr marL="2944980" indent="0">
              <a:buNone/>
              <a:defRPr sz="1000"/>
            </a:lvl7pPr>
            <a:lvl8pPr marL="3435810" indent="0">
              <a:buNone/>
              <a:defRPr sz="1000"/>
            </a:lvl8pPr>
            <a:lvl9pPr marL="392664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691" y="1310619"/>
            <a:ext cx="2662452" cy="2520421"/>
          </a:xfrm>
        </p:spPr>
        <p:txBody>
          <a:bodyPr anchor="b">
            <a:normAutofit/>
          </a:bodyPr>
          <a:lstStyle>
            <a:lvl1pPr>
              <a:defRPr sz="38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37065" y="504084"/>
            <a:ext cx="5716441" cy="65530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90829" indent="0">
              <a:buNone/>
              <a:defRPr sz="3000"/>
            </a:lvl2pPr>
            <a:lvl3pPr marL="981661" indent="0">
              <a:buNone/>
              <a:defRPr sz="2600"/>
            </a:lvl3pPr>
            <a:lvl4pPr marL="1472490" indent="0">
              <a:buNone/>
              <a:defRPr sz="2000"/>
            </a:lvl4pPr>
            <a:lvl5pPr marL="1963319" indent="0">
              <a:buNone/>
              <a:defRPr sz="2000"/>
            </a:lvl5pPr>
            <a:lvl6pPr marL="2454151" indent="0">
              <a:buNone/>
              <a:defRPr sz="2000"/>
            </a:lvl6pPr>
            <a:lvl7pPr marL="2944980" indent="0">
              <a:buNone/>
              <a:defRPr sz="2000"/>
            </a:lvl7pPr>
            <a:lvl8pPr marL="3435810" indent="0">
              <a:buNone/>
              <a:defRPr sz="2000"/>
            </a:lvl8pPr>
            <a:lvl9pPr marL="3926641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9691" y="3831041"/>
            <a:ext cx="2662452" cy="1512253"/>
          </a:xfrm>
        </p:spPr>
        <p:txBody>
          <a:bodyPr>
            <a:normAutofit/>
          </a:bodyPr>
          <a:lstStyle>
            <a:lvl1pPr marL="0" indent="0">
              <a:spcBef>
                <a:spcPts val="1289"/>
              </a:spcBef>
              <a:buNone/>
              <a:defRPr sz="1700"/>
            </a:lvl1pPr>
            <a:lvl2pPr marL="490829" indent="0">
              <a:buNone/>
              <a:defRPr sz="1300"/>
            </a:lvl2pPr>
            <a:lvl3pPr marL="981661" indent="0">
              <a:buNone/>
              <a:defRPr sz="1100"/>
            </a:lvl3pPr>
            <a:lvl4pPr marL="1472490" indent="0">
              <a:buNone/>
              <a:defRPr sz="1000"/>
            </a:lvl4pPr>
            <a:lvl5pPr marL="1963319" indent="0">
              <a:buNone/>
              <a:defRPr sz="1000"/>
            </a:lvl5pPr>
            <a:lvl6pPr marL="2454151" indent="0">
              <a:buNone/>
              <a:defRPr sz="1000"/>
            </a:lvl6pPr>
            <a:lvl7pPr marL="2944980" indent="0">
              <a:buNone/>
              <a:defRPr sz="1000"/>
            </a:lvl7pPr>
            <a:lvl8pPr marL="3435810" indent="0">
              <a:buNone/>
              <a:defRPr sz="1000"/>
            </a:lvl8pPr>
            <a:lvl9pPr marL="392664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7503101" y="6087741"/>
            <a:ext cx="2936323" cy="147352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1" y="6231791"/>
            <a:ext cx="9775710" cy="1329476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1774" y="6466477"/>
            <a:ext cx="9775710" cy="110731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8166" tIns="49083" rIns="98166" bIns="49083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9974851" y="1044749"/>
            <a:ext cx="365369" cy="441922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684743" y="6849050"/>
            <a:ext cx="749736" cy="712214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092" y="3168597"/>
            <a:ext cx="511455" cy="87024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19470" y="-14343"/>
            <a:ext cx="1184294" cy="886716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2" y="5521071"/>
            <a:ext cx="589064" cy="1265417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9542860" y="115933"/>
            <a:ext cx="578117" cy="851722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9234063" y="3262207"/>
            <a:ext cx="880567" cy="1257680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125" y="87002"/>
            <a:ext cx="7821946" cy="1359907"/>
          </a:xfrm>
          <a:prstGeom prst="rect">
            <a:avLst/>
          </a:prstGeom>
        </p:spPr>
        <p:txBody>
          <a:bodyPr vert="horz" lIns="98166" tIns="49083" rIns="98166" bIns="49083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9042" y="1638276"/>
            <a:ext cx="7822911" cy="4578766"/>
          </a:xfrm>
          <a:prstGeom prst="rect">
            <a:avLst/>
          </a:prstGeom>
        </p:spPr>
        <p:txBody>
          <a:bodyPr vert="horz" lIns="98166" tIns="49083" rIns="98166" bIns="4908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01040" y="7278976"/>
            <a:ext cx="822228" cy="262124"/>
          </a:xfrm>
          <a:prstGeom prst="rect">
            <a:avLst/>
          </a:prstGeom>
        </p:spPr>
        <p:txBody>
          <a:bodyPr vert="horz" lIns="98166" tIns="49083" rIns="98166" bIns="49083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03765" y="7278976"/>
            <a:ext cx="5976216" cy="262124"/>
          </a:xfrm>
          <a:prstGeom prst="rect">
            <a:avLst/>
          </a:prstGeom>
        </p:spPr>
        <p:txBody>
          <a:bodyPr vert="horz" lIns="98166" tIns="49083" rIns="98166" bIns="49083" rtlCol="0" anchor="ctr"/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83798" y="7278976"/>
            <a:ext cx="548152" cy="262124"/>
          </a:xfrm>
          <a:prstGeom prst="rect">
            <a:avLst/>
          </a:prstGeom>
        </p:spPr>
        <p:txBody>
          <a:bodyPr vert="horz" lIns="98166" tIns="49083" rIns="98166" bIns="49083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81661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498" indent="-245416" algn="l" defTabSz="981661" rtl="0" eaLnBrk="1" latinLnBrk="0" hangingPunct="1">
        <a:lnSpc>
          <a:spcPct val="100000"/>
        </a:lnSpc>
        <a:spcBef>
          <a:spcPts val="1932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8080" indent="-245416" algn="l" defTabSz="981661" rtl="0" eaLnBrk="1" latinLnBrk="0" hangingPunct="1">
        <a:lnSpc>
          <a:spcPct val="100000"/>
        </a:lnSpc>
        <a:spcBef>
          <a:spcPts val="1074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1661" indent="-245416" algn="l" defTabSz="981661" rtl="0" eaLnBrk="1" latinLnBrk="0" hangingPunct="1">
        <a:lnSpc>
          <a:spcPct val="100000"/>
        </a:lnSpc>
        <a:spcBef>
          <a:spcPts val="859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241" indent="-245416" algn="l" defTabSz="981661" rtl="0" eaLnBrk="1" latinLnBrk="0" hangingPunct="1">
        <a:lnSpc>
          <a:spcPct val="100000"/>
        </a:lnSpc>
        <a:spcBef>
          <a:spcPts val="859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68822" indent="-245416" algn="l" defTabSz="981661" rtl="0" eaLnBrk="1" latinLnBrk="0" hangingPunct="1">
        <a:lnSpc>
          <a:spcPct val="100000"/>
        </a:lnSpc>
        <a:spcBef>
          <a:spcPts val="859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12404" indent="-245416" algn="l" defTabSz="981661" rtl="0" eaLnBrk="1" latinLnBrk="0" hangingPunct="1">
        <a:lnSpc>
          <a:spcPct val="90000"/>
        </a:lnSpc>
        <a:spcBef>
          <a:spcPts val="859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55985" indent="-245416" algn="l" defTabSz="981661" rtl="0" eaLnBrk="1" latinLnBrk="0" hangingPunct="1">
        <a:lnSpc>
          <a:spcPct val="90000"/>
        </a:lnSpc>
        <a:spcBef>
          <a:spcPts val="859"/>
        </a:spcBef>
        <a:buSzPct val="80000"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99565" indent="-245416" algn="l" defTabSz="981661" rtl="0" eaLnBrk="1" latinLnBrk="0" hangingPunct="1">
        <a:lnSpc>
          <a:spcPct val="90000"/>
        </a:lnSpc>
        <a:spcBef>
          <a:spcPts val="859"/>
        </a:spcBef>
        <a:buSzPct val="80000"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43146" indent="-245416" algn="l" defTabSz="981661" rtl="0" eaLnBrk="1" latinLnBrk="0" hangingPunct="1">
        <a:lnSpc>
          <a:spcPct val="90000"/>
        </a:lnSpc>
        <a:spcBef>
          <a:spcPts val="859"/>
        </a:spcBef>
        <a:buSzPct val="80000"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829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1661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2490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319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151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4980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5810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6641" algn="l" defTabSz="9816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86838" y="6210235"/>
            <a:ext cx="1827674" cy="13284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4951" y="1698756"/>
            <a:ext cx="6048963" cy="40180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300" b="1" dirty="0" smtClean="0">
                <a:solidFill>
                  <a:srgbClr val="002060"/>
                </a:solidFill>
                <a:latin typeface="Cambria"/>
              </a:rPr>
              <a:t>Аналитический отчёт о проделанной работе во 2 младшей группе за 2024 – 2025 учебный год</a:t>
            </a:r>
            <a:endParaRPr lang="ru-RU" sz="4300" b="1" dirty="0">
              <a:solidFill>
                <a:srgbClr val="002060"/>
              </a:solidFill>
              <a:latin typeface="Cambr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9787" y="289128"/>
            <a:ext cx="9473021" cy="914733"/>
          </a:xfrm>
          <a:prstGeom prst="rect">
            <a:avLst/>
          </a:prstGeom>
        </p:spPr>
        <p:txBody>
          <a:bodyPr wrap="square" lIns="98166" tIns="49083" rIns="98166" bIns="49083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Муниципальное бюджетное дошкольное учреждение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детский сад № 504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386838" y="6222600"/>
            <a:ext cx="1827674" cy="118452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Подготовила: </a:t>
            </a:r>
          </a:p>
          <a:p>
            <a:pPr algn="l"/>
            <a:r>
              <a:rPr lang="ru-RU" sz="2000" b="1" dirty="0" err="1">
                <a:solidFill>
                  <a:srgbClr val="002060"/>
                </a:solidFill>
              </a:rPr>
              <a:t>Надцонова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О.Е,</a:t>
            </a:r>
          </a:p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 воспитатель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767" y="6210234"/>
            <a:ext cx="3696571" cy="783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786" y="6347689"/>
            <a:ext cx="3251932" cy="422290"/>
          </a:xfrm>
          <a:prstGeom prst="rect">
            <a:avLst/>
          </a:prstGeom>
        </p:spPr>
        <p:txBody>
          <a:bodyPr wrap="square" lIns="98166" tIns="49083" rIns="98166" bIns="49083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г. </a:t>
            </a:r>
            <a:r>
              <a:rPr lang="ru-RU" sz="2000" b="1" dirty="0" smtClean="0">
                <a:solidFill>
                  <a:srgbClr val="002060"/>
                </a:solidFill>
              </a:rPr>
              <a:t>Екатеринбург 2025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5125" y="87004"/>
            <a:ext cx="7821946" cy="72660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B050"/>
                </a:solidFill>
                <a:latin typeface="Cambria"/>
              </a:rPr>
              <a:t>Художественно-эстетическое развитие</a:t>
            </a:r>
            <a:endParaRPr lang="ru-RU" sz="30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9" name="Двойные фигурные скобки 8"/>
          <p:cNvSpPr/>
          <p:nvPr/>
        </p:nvSpPr>
        <p:spPr>
          <a:xfrm>
            <a:off x="1" y="684185"/>
            <a:ext cx="10276131" cy="2511578"/>
          </a:xfrm>
          <a:prstGeom prst="bracePair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166" tIns="49083" rIns="98166" bIns="49083"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течение года с детьми закрепляли навыки: </a:t>
            </a:r>
          </a:p>
          <a:p>
            <a:pPr marL="306768" indent="-306768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 аппликации знакомились со свойствами бумаги, учились создавать композиции из готовых заготовок, правильно пользоваться с клеем; </a:t>
            </a:r>
          </a:p>
          <a:p>
            <a:pPr marL="306768" indent="-306768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 лепке знакомились со свойствами пластилина, солёного теста, учились создавать простые формы. Давали возможность заниматься конструированием. Знакомились со строительным материалом.</a:t>
            </a:r>
          </a:p>
          <a:p>
            <a:pPr marL="306768" indent="-30676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2060"/>
                </a:solidFill>
              </a:rPr>
              <a:t> рисовании учились правильно держать кисть, карандаш, фломастер, раскрашивать аккуратно, в пределах контура.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 b="10643"/>
          <a:stretch/>
        </p:blipFill>
        <p:spPr>
          <a:xfrm>
            <a:off x="228366" y="3555124"/>
            <a:ext cx="2831011" cy="20078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14035" r="1229"/>
          <a:stretch/>
        </p:blipFill>
        <p:spPr>
          <a:xfrm>
            <a:off x="228366" y="5730644"/>
            <a:ext cx="1873324" cy="1697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28" y="3555123"/>
            <a:ext cx="2675504" cy="3873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-468" b="36141"/>
          <a:stretch/>
        </p:blipFill>
        <p:spPr>
          <a:xfrm>
            <a:off x="5046627" y="3519749"/>
            <a:ext cx="2458590" cy="39088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88" y="3555125"/>
            <a:ext cx="1796429" cy="20340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6"/>
          <a:stretch/>
        </p:blipFill>
        <p:spPr>
          <a:xfrm>
            <a:off x="2349206" y="5730644"/>
            <a:ext cx="2602010" cy="169796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31653" y="3"/>
            <a:ext cx="4835826" cy="67354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solidFill>
                  <a:srgbClr val="00B050"/>
                </a:solidFill>
                <a:latin typeface="Cambria"/>
              </a:rPr>
              <a:t>Физическое развитие</a:t>
            </a:r>
            <a:endParaRPr lang="ru-RU" sz="32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6170" y="760551"/>
            <a:ext cx="10193701" cy="20870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Закреплять </a:t>
            </a:r>
            <a:r>
              <a:rPr lang="ru-RU" sz="1700" b="1" dirty="0">
                <a:solidFill>
                  <a:srgbClr val="002060"/>
                </a:solidFill>
              </a:rPr>
              <a:t>умение прыгать на двух ногах на месте</a:t>
            </a:r>
            <a:r>
              <a:rPr lang="ru-RU" sz="1700" b="1" dirty="0" smtClean="0">
                <a:solidFill>
                  <a:srgbClr val="002060"/>
                </a:solidFill>
              </a:rPr>
              <a:t>; </a:t>
            </a:r>
            <a:r>
              <a:rPr lang="ru-RU" sz="1700" b="1" dirty="0">
                <a:solidFill>
                  <a:srgbClr val="002060"/>
                </a:solidFill>
              </a:rPr>
              <a:t>навыки ползания, лазанья, разнообразные действия с мячом (брать, держать, переносить, класть, бросать, катать); </a:t>
            </a:r>
            <a:r>
              <a:rPr lang="ru-RU" sz="1700" b="1" dirty="0" smtClean="0">
                <a:solidFill>
                  <a:srgbClr val="002060"/>
                </a:solidFill>
              </a:rPr>
              <a:t>умение </a:t>
            </a:r>
            <a:r>
              <a:rPr lang="ru-RU" sz="1700" b="1" dirty="0">
                <a:solidFill>
                  <a:srgbClr val="002060"/>
                </a:solidFill>
              </a:rPr>
              <a:t>ходить и бегать, не наталкиваясь друг на друга, с согласованными, свободными движениями рук и ног</a:t>
            </a:r>
            <a:r>
              <a:rPr lang="ru-RU" sz="17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В течение года ежедневно с детьми проводилась утренняя гимнастика, НОД, спортивные развлечения, подвижные игры в группе и на улице. Учились играть по правилам</a:t>
            </a:r>
            <a:r>
              <a:rPr lang="ru-RU" sz="1700" b="1" dirty="0" smtClean="0">
                <a:solidFill>
                  <a:schemeClr val="tx1"/>
                </a:solidFill>
              </a:rPr>
              <a:t>.</a:t>
            </a:r>
            <a:endParaRPr lang="ru-RU" sz="1700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8" b="29590"/>
          <a:stretch/>
        </p:blipFill>
        <p:spPr>
          <a:xfrm>
            <a:off x="421590" y="3171818"/>
            <a:ext cx="2891709" cy="2287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3" b="5497"/>
          <a:stretch/>
        </p:blipFill>
        <p:spPr>
          <a:xfrm>
            <a:off x="3703445" y="3171815"/>
            <a:ext cx="3173889" cy="2287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17632" t="8480" r="13553"/>
          <a:stretch/>
        </p:blipFill>
        <p:spPr>
          <a:xfrm>
            <a:off x="7267478" y="3171818"/>
            <a:ext cx="2610247" cy="22874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/>
          <a:srcRect l="25658" t="14338" r="4079" b="17121"/>
          <a:stretch/>
        </p:blipFill>
        <p:spPr>
          <a:xfrm>
            <a:off x="1853707" y="5622468"/>
            <a:ext cx="3339313" cy="1781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12368" t="29869" r="16448" b="13991"/>
          <a:stretch/>
        </p:blipFill>
        <p:spPr>
          <a:xfrm>
            <a:off x="5403917" y="5622468"/>
            <a:ext cx="2946830" cy="178123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3075" y="87006"/>
            <a:ext cx="8343997" cy="74429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Экологическое воспитание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5" y="4474857"/>
            <a:ext cx="2775104" cy="2723822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783077" y="1043544"/>
            <a:ext cx="8440162" cy="49524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Развивали экологические познания, с помощью методов наблюдения, сравнения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16842"/>
          <a:stretch/>
        </p:blipFill>
        <p:spPr>
          <a:xfrm>
            <a:off x="460295" y="1821781"/>
            <a:ext cx="2775104" cy="24762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/>
          <a:stretch/>
        </p:blipFill>
        <p:spPr>
          <a:xfrm>
            <a:off x="3812748" y="1821781"/>
            <a:ext cx="2817203" cy="24278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04" y="1821779"/>
            <a:ext cx="2832359" cy="53768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6875"/>
          <a:stretch/>
        </p:blipFill>
        <p:spPr>
          <a:xfrm>
            <a:off x="4192493" y="4510231"/>
            <a:ext cx="2057717" cy="282994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228465" y="2112952"/>
            <a:ext cx="3255939" cy="314831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Неоднократно проводили коллективные работы, а также их выставки. Родители принимали активное участие.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4" y="4634039"/>
            <a:ext cx="2651461" cy="2732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0" y="565992"/>
            <a:ext cx="2830057" cy="25027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116" y="565990"/>
            <a:ext cx="2653751" cy="2562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8195" y="159187"/>
            <a:ext cx="2420446" cy="19013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5" y="5367392"/>
            <a:ext cx="2420446" cy="19993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9" y="4662114"/>
            <a:ext cx="2827765" cy="27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5123" y="748321"/>
            <a:ext cx="7821946" cy="619051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Патриотическое воспитание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32187" y="1344226"/>
            <a:ext cx="9767819" cy="1945588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marL="49083" algn="ctr"/>
            <a:r>
              <a:rPr lang="ru-RU" sz="1700" b="1" dirty="0">
                <a:solidFill>
                  <a:srgbClr val="002060"/>
                </a:solidFill>
              </a:rPr>
              <a:t>Большое внимание во время года уделялось воспитанию патриотических чувств.</a:t>
            </a:r>
          </a:p>
          <a:p>
            <a:pPr marL="49083" algn="ctr"/>
            <a:r>
              <a:rPr lang="ru-RU" sz="1700" b="1" dirty="0">
                <a:solidFill>
                  <a:srgbClr val="002060"/>
                </a:solidFill>
              </a:rPr>
              <a:t> Проводились беседы о папах и дедушках, как о защитниках Родины, о солдатах и военных, о родах войск, о военной форме и головных уборах. </a:t>
            </a:r>
          </a:p>
          <a:p>
            <a:pPr marL="49083" algn="ctr"/>
            <a:r>
              <a:rPr lang="ru-RU" sz="1700" b="1" dirty="0">
                <a:solidFill>
                  <a:srgbClr val="002060"/>
                </a:solidFill>
              </a:rPr>
              <a:t>К празднику 9 Мая воспитанники узнали, что означает Георгиевская лента черно-оранжевого цвета, что это символ мужества и храбрости, символ Победы, что носить ее нужно носить в память о великой истории и ее героях.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852" y="-19109"/>
            <a:ext cx="9600491" cy="1065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0" y="3461201"/>
            <a:ext cx="4054298" cy="39408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14503" b="8538"/>
          <a:stretch/>
        </p:blipFill>
        <p:spPr>
          <a:xfrm>
            <a:off x="5053048" y="3461201"/>
            <a:ext cx="5046957" cy="3940877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65968" y="87515"/>
            <a:ext cx="5256618" cy="6236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Детские праздники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0930" y="848985"/>
            <a:ext cx="2994915" cy="254695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Совместно с муз. руководителем, проводились все запланированные праздники: «Осень», «Новый Год», «8 марта», «Масленица», «Весенний праздник»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3568" y="848988"/>
            <a:ext cx="2950322" cy="2534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84" y="848985"/>
            <a:ext cx="2968600" cy="2546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3"/>
          <a:stretch/>
        </p:blipFill>
        <p:spPr>
          <a:xfrm>
            <a:off x="1997839" y="4438842"/>
            <a:ext cx="3310891" cy="27333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b="11078"/>
          <a:stretch/>
        </p:blipFill>
        <p:spPr>
          <a:xfrm>
            <a:off x="6242298" y="4438842"/>
            <a:ext cx="3539261" cy="273330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639779" y="1215736"/>
            <a:ext cx="9108995" cy="5678359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marL="355851" indent="-306768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Все поставленные задачи и цели , на этот год, мы выполнили.</a:t>
            </a:r>
          </a:p>
          <a:p>
            <a:pPr marL="355851" indent="-306768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 учётом проблем и успехов, возникших в этом году, намечены следующие задачи на </a:t>
            </a:r>
            <a:r>
              <a:rPr lang="ru-RU" sz="2000" b="1" dirty="0" smtClean="0">
                <a:solidFill>
                  <a:srgbClr val="002060"/>
                </a:solidFill>
              </a:rPr>
              <a:t>202</a:t>
            </a:r>
            <a:r>
              <a:rPr lang="en-US" sz="2000" b="1" dirty="0" smtClean="0">
                <a:solidFill>
                  <a:srgbClr val="002060"/>
                </a:solidFill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– 2025 год: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Поддерживать партнёрски отношения между педагогами, детьми и родителями;</a:t>
            </a:r>
            <a:endParaRPr lang="ru-RU" sz="2000" b="1" dirty="0">
              <a:solidFill>
                <a:srgbClr val="002060"/>
              </a:solidFill>
            </a:endParaRP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Продолжать работу по ведению здорового образа жизни среди детей и родителей;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Продолжать сохранять благоприятный эмоционально – психологический климат в группе;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Использовать дидактические игры, позволяющие закрепить и развивать соответствующие знания, умения и навыки;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Обогащать математические представления через наблюдения и явлений о природе;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Продолжать целенаправленную работу по всем образовательным областям;</a:t>
            </a:r>
          </a:p>
          <a:p>
            <a:pPr marL="417206" indent="-368122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Повышать уровень педагогического мастерства путём самообразования.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2358683" y="295080"/>
            <a:ext cx="5256618" cy="623605"/>
          </a:xfrm>
          <a:prstGeom prst="rect">
            <a:avLst/>
          </a:prstGeom>
        </p:spPr>
        <p:txBody>
          <a:bodyPr vert="horz" lIns="98166" tIns="49083" rIns="98166" bIns="49083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Подведение итогов: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99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109" y="2405456"/>
            <a:ext cx="6592376" cy="196980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rgbClr val="002060"/>
                </a:solidFill>
                <a:latin typeface="Cambria"/>
              </a:rPr>
              <a:t>Благодарю </a:t>
            </a:r>
            <a:br>
              <a:rPr lang="ru-RU" sz="6400" b="1" dirty="0" smtClean="0">
                <a:solidFill>
                  <a:srgbClr val="002060"/>
                </a:solidFill>
                <a:latin typeface="Cambria"/>
              </a:rPr>
            </a:br>
            <a:r>
              <a:rPr lang="ru-RU" sz="6400" b="1" dirty="0" smtClean="0">
                <a:solidFill>
                  <a:srgbClr val="002060"/>
                </a:solidFill>
                <a:latin typeface="Cambria"/>
              </a:rPr>
              <a:t>за внимание!</a:t>
            </a:r>
            <a:endParaRPr lang="ru-RU" sz="6400" b="1" dirty="0">
              <a:solidFill>
                <a:srgbClr val="00206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908" y="258506"/>
            <a:ext cx="7895854" cy="38775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300" b="1" dirty="0" smtClean="0">
                <a:solidFill>
                  <a:srgbClr val="00B050"/>
                </a:solidFill>
                <a:latin typeface="Cambria"/>
              </a:rPr>
              <a:t>Списочный состав</a:t>
            </a:r>
            <a:endParaRPr lang="ru-RU" sz="4300" b="1" dirty="0">
              <a:solidFill>
                <a:srgbClr val="00B050"/>
              </a:solidFill>
              <a:latin typeface="Cambr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83"/>
          <a:stretch/>
        </p:blipFill>
        <p:spPr>
          <a:xfrm>
            <a:off x="0" y="1654261"/>
            <a:ext cx="958907" cy="25620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02758" y="646260"/>
            <a:ext cx="9055550" cy="3661074"/>
          </a:xfrm>
        </p:spPr>
        <p:txBody>
          <a:bodyPr>
            <a:noAutofit/>
          </a:bodyPr>
          <a:lstStyle/>
          <a:p>
            <a:pPr marL="49083" indent="0" algn="just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Вторую младшую группу посещают 16 человек, из них  девочек – 9, мальчиков – 7, в возрасте 3-4 лет.</a:t>
            </a:r>
          </a:p>
          <a:p>
            <a:pPr marL="49083" indent="0" algn="just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По развитию дети соответствуют своим возрастным особенностям. У всех ребят благополучные семьи. </a:t>
            </a:r>
          </a:p>
          <a:p>
            <a:pPr marL="49083" indent="0" algn="just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На протяжении всего учебного года велась работа по формированию целостного, дружного коллектива, что дало свои положительные результаты.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60576" t="6631"/>
          <a:stretch/>
        </p:blipFill>
        <p:spPr>
          <a:xfrm>
            <a:off x="9617667" y="1628582"/>
            <a:ext cx="823321" cy="2391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22564" r="8974" b="8376"/>
          <a:stretch/>
        </p:blipFill>
        <p:spPr>
          <a:xfrm>
            <a:off x="6059969" y="4525522"/>
            <a:ext cx="3839492" cy="3035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4"/>
          <a:stretch/>
        </p:blipFill>
        <p:spPr>
          <a:xfrm>
            <a:off x="702759" y="4559873"/>
            <a:ext cx="4655590" cy="30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9319" y="511611"/>
            <a:ext cx="3697201" cy="64940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Цели занятий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8013" y="1525267"/>
            <a:ext cx="9135866" cy="4486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Развитие связной речи</a:t>
            </a:r>
          </a:p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Участие в элементарной исследовательской деятельности</a:t>
            </a:r>
          </a:p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Формирование дружеских отношений</a:t>
            </a:r>
          </a:p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Формирование основ безопасного поведения в быту</a:t>
            </a:r>
          </a:p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Развитие продуктивной деятельности и детского творчества</a:t>
            </a:r>
          </a:p>
          <a:p>
            <a:pPr algn="just"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Развитие двигательной деятельности</a:t>
            </a:r>
            <a:endParaRPr lang="ru-RU" sz="2600" b="1" dirty="0">
              <a:solidFill>
                <a:srgbClr val="002060"/>
              </a:solidFill>
              <a:latin typeface="Cambria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8375" y="496564"/>
            <a:ext cx="6380378" cy="69986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900" b="1" dirty="0" smtClean="0">
                <a:solidFill>
                  <a:srgbClr val="00B050"/>
                </a:solidFill>
                <a:latin typeface="Cambria"/>
              </a:rPr>
              <a:t>Образовательные области</a:t>
            </a:r>
            <a:endParaRPr lang="ru-RU" sz="39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05127" y="1690785"/>
            <a:ext cx="7830741" cy="4486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Речевое развитие</a:t>
            </a:r>
          </a:p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Познавательное развитие</a:t>
            </a:r>
          </a:p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Социально-коммуникативное развитие</a:t>
            </a:r>
          </a:p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Художественно-эстетическое развитие</a:t>
            </a:r>
          </a:p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Музыкальное развитие</a:t>
            </a:r>
          </a:p>
          <a:p>
            <a:pPr>
              <a:buClr>
                <a:schemeClr val="tx1">
                  <a:lumMod val="75000"/>
                </a:schemeClr>
              </a:buClr>
              <a:buFont typeface="Arial"/>
              <a:buChar char="•"/>
            </a:pPr>
            <a:r>
              <a:rPr lang="ru-RU" sz="2600" b="1" dirty="0" smtClean="0">
                <a:solidFill>
                  <a:srgbClr val="002060"/>
                </a:solidFill>
                <a:latin typeface="Cambria"/>
              </a:rPr>
              <a:t>Физическое развитие</a:t>
            </a:r>
            <a:endParaRPr lang="ru-RU" sz="2600" b="1" dirty="0">
              <a:solidFill>
                <a:srgbClr val="002060"/>
              </a:solidFill>
              <a:latin typeface="Cambri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83"/>
          <a:stretch/>
        </p:blipFill>
        <p:spPr>
          <a:xfrm>
            <a:off x="6429450" y="4572643"/>
            <a:ext cx="958907" cy="2562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60576" t="6631"/>
          <a:stretch/>
        </p:blipFill>
        <p:spPr>
          <a:xfrm>
            <a:off x="7438791" y="4658099"/>
            <a:ext cx="823321" cy="239116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4102" y="53406"/>
            <a:ext cx="7821946" cy="587692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4300" b="1" dirty="0" smtClean="0">
                <a:solidFill>
                  <a:srgbClr val="00B050"/>
                </a:solidFill>
                <a:latin typeface="Cambria"/>
              </a:rPr>
              <a:t>Речевое развитие</a:t>
            </a:r>
            <a:endParaRPr lang="ru-RU" sz="43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9" name="Объект 1"/>
          <p:cNvSpPr>
            <a:spLocks noGrp="1"/>
          </p:cNvSpPr>
          <p:nvPr>
            <p:ph idx="1"/>
          </p:nvPr>
        </p:nvSpPr>
        <p:spPr>
          <a:xfrm>
            <a:off x="169676" y="664542"/>
            <a:ext cx="4554723" cy="366839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</a:schemeClr>
              </a:buClr>
            </a:pPr>
            <a:r>
              <a:rPr lang="ru-RU" sz="2300" b="1" dirty="0" smtClean="0">
                <a:solidFill>
                  <a:srgbClr val="002060"/>
                </a:solidFill>
                <a:latin typeface="Cambria"/>
              </a:rPr>
              <a:t>Большинство детей в нашей группе в начале учебного года не разговаривали или разговаривали очень плохо. Речь была развита с возрастными особенностями лишь у нескольких детей. Поэтому в работе делался упор на развитие речи детей. 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978151" y="716334"/>
            <a:ext cx="4851491" cy="2782605"/>
          </a:xfrm>
          <a:prstGeom prst="rect">
            <a:avLst/>
          </a:prstGeom>
        </p:spPr>
        <p:txBody>
          <a:bodyPr vert="horz" lIns="98166" tIns="49083" rIns="98166" bIns="49083" rtlCol="0">
            <a:no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75000"/>
                </a:schemeClr>
              </a:buClr>
            </a:pPr>
            <a:r>
              <a:rPr lang="ru-RU" sz="2400" b="1" dirty="0" smtClean="0">
                <a:solidFill>
                  <a:srgbClr val="002060"/>
                </a:solidFill>
                <a:latin typeface="Cambria"/>
              </a:rPr>
              <a:t>Формировали </a:t>
            </a:r>
            <a:r>
              <a:rPr lang="ru-RU" sz="2400" b="1" dirty="0">
                <a:solidFill>
                  <a:srgbClr val="002060"/>
                </a:solidFill>
                <a:latin typeface="Cambria"/>
              </a:rPr>
              <a:t>и</a:t>
            </a:r>
            <a:r>
              <a:rPr lang="ru-RU" sz="2400" b="1" dirty="0" smtClean="0">
                <a:solidFill>
                  <a:srgbClr val="002060"/>
                </a:solidFill>
                <a:latin typeface="Cambria"/>
              </a:rPr>
              <a:t>нтерес у детей через художественные произведения, а также знакомство с фольклором.  Для того, чтобы работа была успешной, в комплексе выполнялись: пальчиковые игры, артикуляционные гимнастики.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/>
          <a:srcRect l="512" t="5330" r="6273" b="3620"/>
          <a:stretch/>
        </p:blipFill>
        <p:spPr>
          <a:xfrm>
            <a:off x="3817156" y="5110451"/>
            <a:ext cx="3199815" cy="22965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2" r="2437" b="18947"/>
          <a:stretch/>
        </p:blipFill>
        <p:spPr>
          <a:xfrm>
            <a:off x="849914" y="4332933"/>
            <a:ext cx="2365160" cy="22040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11228" r="6786" b="7017"/>
          <a:stretch/>
        </p:blipFill>
        <p:spPr>
          <a:xfrm>
            <a:off x="7403895" y="4141100"/>
            <a:ext cx="2656954" cy="258773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 r="8433"/>
          <a:stretch/>
        </p:blipFill>
        <p:spPr>
          <a:xfrm>
            <a:off x="8234774" y="83453"/>
            <a:ext cx="2206216" cy="31431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24424" b="33333"/>
          <a:stretch/>
        </p:blipFill>
        <p:spPr>
          <a:xfrm>
            <a:off x="6479640" y="721598"/>
            <a:ext cx="1863081" cy="33113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r="9922" b="35790"/>
          <a:stretch/>
        </p:blipFill>
        <p:spPr>
          <a:xfrm>
            <a:off x="1618796" y="1779675"/>
            <a:ext cx="2557804" cy="261676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294" y="11060"/>
            <a:ext cx="6182612" cy="64367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400" b="1" dirty="0" smtClean="0">
                <a:solidFill>
                  <a:srgbClr val="00B050"/>
                </a:solidFill>
                <a:latin typeface="Cambria"/>
              </a:rPr>
              <a:t>Познавательное развитие</a:t>
            </a:r>
            <a:endParaRPr lang="ru-RU" sz="34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659555">
            <a:off x="100305" y="708825"/>
            <a:ext cx="2138844" cy="18959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</a:rPr>
              <a:t>Учились различать цвета, используя разные Д/И: «Найди свой цвет», «Угадай какой цвет» и др. 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801299">
            <a:off x="205564" y="4223497"/>
            <a:ext cx="3674753" cy="307368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 разных видах деятельности давались первоначальные представления о геометрических фигурах. Почти все дети знают названия фигур, таких как: круг, квадрат, овал, прямоугольник, треугольник. Могут находить и сравнивать в </a:t>
            </a:r>
            <a:r>
              <a:rPr lang="ru-RU" sz="1600" b="1" dirty="0" err="1" smtClean="0">
                <a:solidFill>
                  <a:srgbClr val="002060"/>
                </a:solidFill>
              </a:rPr>
              <a:t>окр.мире</a:t>
            </a:r>
            <a:r>
              <a:rPr lang="ru-RU" sz="1600" b="1" dirty="0" smtClean="0">
                <a:solidFill>
                  <a:srgbClr val="002060"/>
                </a:solidFill>
              </a:rPr>
              <a:t> предметы, напоминающие данные фигуры.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21204600">
            <a:off x="3982942" y="717884"/>
            <a:ext cx="2660977" cy="331880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В течение всего года знакомились с явлениями живой и неживой природой, дети научились различать домашних животных от диких, растений, называть временя года с помощью подсказок.</a:t>
            </a:r>
            <a:endParaRPr lang="ru-RU" sz="1700" b="1" dirty="0">
              <a:solidFill>
                <a:srgbClr val="002060"/>
              </a:solidFill>
            </a:endParaRPr>
          </a:p>
        </p:txBody>
      </p:sp>
      <p:cxnSp>
        <p:nvCxnSpPr>
          <p:cNvPr id="12" name="Скругленная соединительная линия 11"/>
          <p:cNvCxnSpPr/>
          <p:nvPr/>
        </p:nvCxnSpPr>
        <p:spPr>
          <a:xfrm rot="16200000" flipV="1">
            <a:off x="46061" y="3138948"/>
            <a:ext cx="1445482" cy="175316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/>
          <p:nvPr/>
        </p:nvCxnSpPr>
        <p:spPr>
          <a:xfrm>
            <a:off x="2367310" y="1073159"/>
            <a:ext cx="1476503" cy="46077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/>
          <p:nvPr/>
        </p:nvCxnSpPr>
        <p:spPr>
          <a:xfrm rot="5400000">
            <a:off x="3889657" y="4376594"/>
            <a:ext cx="880647" cy="57207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21053" r="5614" b="-703"/>
          <a:stretch/>
        </p:blipFill>
        <p:spPr>
          <a:xfrm>
            <a:off x="4417695" y="4856901"/>
            <a:ext cx="2766494" cy="25667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12281" r="1667" b="3157"/>
          <a:stretch/>
        </p:blipFill>
        <p:spPr>
          <a:xfrm>
            <a:off x="7504233" y="4378960"/>
            <a:ext cx="2575902" cy="2364612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5125" y="87005"/>
            <a:ext cx="7821946" cy="72553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B050"/>
                </a:solidFill>
                <a:latin typeface="Cambria"/>
              </a:rPr>
              <a:t>Социально-коммуникативное развитие</a:t>
            </a:r>
            <a:endParaRPr lang="ru-RU" sz="3000" b="1" dirty="0">
              <a:solidFill>
                <a:srgbClr val="00B050"/>
              </a:solidFill>
              <a:latin typeface="Cambr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23859" r="12983"/>
          <a:stretch/>
        </p:blipFill>
        <p:spPr>
          <a:xfrm>
            <a:off x="267218" y="5041042"/>
            <a:ext cx="2384239" cy="2366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t="4402" r="57000" b="50846"/>
          <a:stretch/>
        </p:blipFill>
        <p:spPr>
          <a:xfrm>
            <a:off x="3896157" y="3872661"/>
            <a:ext cx="2380782" cy="3190039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73968" y="955107"/>
            <a:ext cx="9225162" cy="1697968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В данном направлении велась большая работа. Учились правилу поведения за столом во время приёма пищи, пользоваться салфетками, самостоятельно одеваться, быть опрятными и следить за своим внешним видом. Научились самостоятельно мыть руки, держать правильно кисть, карандаш, ложку, помогать дежурить на кухне.</a:t>
            </a:r>
            <a:endParaRPr lang="ru-RU" sz="17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36006" t="-381" b="18619"/>
          <a:stretch/>
        </p:blipFill>
        <p:spPr>
          <a:xfrm>
            <a:off x="954124" y="2369370"/>
            <a:ext cx="2384239" cy="24405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r="3553"/>
          <a:stretch/>
        </p:blipFill>
        <p:spPr>
          <a:xfrm>
            <a:off x="7521640" y="5041042"/>
            <a:ext cx="2349158" cy="22418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25425" t="17666" r="10013" b="1711"/>
          <a:stretch/>
        </p:blipFill>
        <p:spPr>
          <a:xfrm>
            <a:off x="6834733" y="2369367"/>
            <a:ext cx="2349156" cy="24774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60" y="3678934"/>
            <a:ext cx="2358627" cy="227746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5125" y="87006"/>
            <a:ext cx="7821946" cy="7973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B050"/>
                </a:solidFill>
                <a:latin typeface="Cambria"/>
              </a:rPr>
              <a:t>Социально-коммуникативное развитие</a:t>
            </a:r>
            <a:endParaRPr lang="ru-RU" sz="30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60462" y="884359"/>
            <a:ext cx="10111273" cy="2794574"/>
          </a:xfrm>
          <a:prstGeom prst="wedgeRectCallou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Приучали детей общаться спокойно, без крика. Учили детей здороваться и прощаться; излагать собственные просьбы спокойно, употребляя слова «спасибо», «пожалуйста». Приучали детей не перебивать говорящего. Воспитывали отрицательное отношение к грубости, жадности. К концу года многие дети здороваются и прощаются без напоминания взрослого; благодарят за помощь; соблюдают элементарные правила поведения в групповой и умывальной комнате; отвечают на разнообразные вопросы взрослого, касающиеся ближайшего окружения.</a:t>
            </a: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/>
          <a:stretch/>
        </p:blipFill>
        <p:spPr>
          <a:xfrm>
            <a:off x="160460" y="4674378"/>
            <a:ext cx="2147549" cy="2564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b="4326"/>
          <a:stretch/>
        </p:blipFill>
        <p:spPr>
          <a:xfrm>
            <a:off x="2469989" y="3774121"/>
            <a:ext cx="2001561" cy="20995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2175" y="5182339"/>
            <a:ext cx="2189792" cy="21949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7719" r="11755" b="3158"/>
          <a:stretch/>
        </p:blipFill>
        <p:spPr>
          <a:xfrm>
            <a:off x="3832931" y="5182339"/>
            <a:ext cx="2433971" cy="21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79" y="520160"/>
            <a:ext cx="2592656" cy="38476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85" y="1517867"/>
            <a:ext cx="2587871" cy="448437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5978" y="155956"/>
            <a:ext cx="4822088" cy="115289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B050"/>
                </a:solidFill>
                <a:latin typeface="Cambria"/>
              </a:rPr>
              <a:t>Основы безопасности</a:t>
            </a:r>
            <a:endParaRPr lang="ru-RU" sz="3000" b="1" dirty="0">
              <a:solidFill>
                <a:srgbClr val="00B050"/>
              </a:solidFill>
              <a:latin typeface="Cambria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75560" y="1517868"/>
            <a:ext cx="4670969" cy="5467079"/>
          </a:xfrm>
          <a:prstGeom prst="bevel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66" tIns="49083" rIns="98166" bIns="49083"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Очень много внимания уделяется формированию основам безопасности, например, как вести себя в случае неосторожного обращения с огнем или электроприборами; правилам проведения с незнакомыми людьми; правилам дорожного движения и поведения на улице; сигналам светофора; специальный транспорт; правила поведения в общественном транспорте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2"/>
          <a:stretch/>
        </p:blipFill>
        <p:spPr>
          <a:xfrm>
            <a:off x="4914664" y="4756362"/>
            <a:ext cx="2587871" cy="22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64CD94-A904-4C61-980C-7A548526CB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Office PowerPoint</Application>
  <PresentationFormat>Произвольный</PresentationFormat>
  <Paragraphs>66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Cambria</vt:lpstr>
      <vt:lpstr>Back to School 16x9</vt:lpstr>
      <vt:lpstr>Аналитический отчёт о проделанной работе во 2 младшей группе за 2024 – 2025 учебный год</vt:lpstr>
      <vt:lpstr>Списочный состав</vt:lpstr>
      <vt:lpstr>Цели занятий</vt:lpstr>
      <vt:lpstr>Образовательные области</vt:lpstr>
      <vt:lpstr>Речевое развитие</vt:lpstr>
      <vt:lpstr>Познавательное развитие</vt:lpstr>
      <vt:lpstr>Социально-коммуникативное развитие</vt:lpstr>
      <vt:lpstr>Социально-коммуникативное развитие</vt:lpstr>
      <vt:lpstr>Основы безопасности</vt:lpstr>
      <vt:lpstr>Художественно-эстетическое развитие</vt:lpstr>
      <vt:lpstr>Физическое развитие</vt:lpstr>
      <vt:lpstr>Экологическое воспитание</vt:lpstr>
      <vt:lpstr>Презентация PowerPoint</vt:lpstr>
      <vt:lpstr>Патриотическое воспитание</vt:lpstr>
      <vt:lpstr>Детские праздники</vt:lpstr>
      <vt:lpstr>Презентация PowerPoint</vt:lpstr>
      <vt:lpstr>Благодарю 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2019-05-24T10:26:01Z</dcterms:created>
  <dcterms:modified xsi:type="dcterms:W3CDTF">2026-04-07T10:10:24Z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