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32"/>
  </p:notesMasterIdLst>
  <p:sldIdLst>
    <p:sldId id="256" r:id="rId2"/>
    <p:sldId id="297" r:id="rId3"/>
    <p:sldId id="261" r:id="rId4"/>
    <p:sldId id="311" r:id="rId5"/>
    <p:sldId id="303" r:id="rId6"/>
    <p:sldId id="316" r:id="rId7"/>
    <p:sldId id="315" r:id="rId8"/>
    <p:sldId id="313" r:id="rId9"/>
    <p:sldId id="269" r:id="rId10"/>
    <p:sldId id="300" r:id="rId11"/>
    <p:sldId id="301" r:id="rId12"/>
    <p:sldId id="302" r:id="rId13"/>
    <p:sldId id="314" r:id="rId14"/>
    <p:sldId id="290" r:id="rId15"/>
    <p:sldId id="287" r:id="rId16"/>
    <p:sldId id="308" r:id="rId17"/>
    <p:sldId id="266" r:id="rId18"/>
    <p:sldId id="294" r:id="rId19"/>
    <p:sldId id="295" r:id="rId20"/>
    <p:sldId id="271" r:id="rId21"/>
    <p:sldId id="272" r:id="rId22"/>
    <p:sldId id="268" r:id="rId23"/>
    <p:sldId id="280" r:id="rId24"/>
    <p:sldId id="273" r:id="rId25"/>
    <p:sldId id="310" r:id="rId26"/>
    <p:sldId id="277" r:id="rId27"/>
    <p:sldId id="304" r:id="rId28"/>
    <p:sldId id="292" r:id="rId29"/>
    <p:sldId id="306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A6D87E5-41F0-4210-A5DB-5D6B27ACAD65}">
          <p14:sldIdLst>
            <p14:sldId id="256"/>
            <p14:sldId id="309"/>
            <p14:sldId id="297"/>
            <p14:sldId id="261"/>
            <p14:sldId id="311"/>
            <p14:sldId id="303"/>
            <p14:sldId id="316"/>
            <p14:sldId id="315"/>
            <p14:sldId id="313"/>
            <p14:sldId id="269"/>
            <p14:sldId id="300"/>
            <p14:sldId id="301"/>
            <p14:sldId id="302"/>
            <p14:sldId id="314"/>
            <p14:sldId id="290"/>
            <p14:sldId id="287"/>
            <p14:sldId id="308"/>
            <p14:sldId id="266"/>
          </p14:sldIdLst>
        </p14:section>
        <p14:section name="Раздел без заголовка" id="{4700F85E-A8C1-4BA0-B3D9-AF2E95772E9D}">
          <p14:sldIdLst>
            <p14:sldId id="294"/>
            <p14:sldId id="295"/>
            <p14:sldId id="271"/>
            <p14:sldId id="272"/>
            <p14:sldId id="268"/>
            <p14:sldId id="280"/>
            <p14:sldId id="273"/>
            <p14:sldId id="310"/>
            <p14:sldId id="277"/>
            <p14:sldId id="304"/>
            <p14:sldId id="292"/>
            <p14:sldId id="306"/>
            <p14:sldId id="3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CF4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5" autoAdjust="0"/>
    <p:restoredTop sz="94249" autoAdjust="0"/>
  </p:normalViewPr>
  <p:slideViewPr>
    <p:cSldViewPr>
      <p:cViewPr varScale="1">
        <p:scale>
          <a:sx n="62" d="100"/>
          <a:sy n="6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C9A4C-1D95-4199-914A-4A9CEBBE0B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784A40-716C-43AB-99F6-C3F2A15855AC}">
      <dgm:prSet phldrT="[Текст]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Диагностическое</a:t>
          </a:r>
        </a:p>
      </dgm:t>
    </dgm:pt>
    <dgm:pt modelId="{42B3F817-A7E4-4DB0-9961-C748BCAD3DDD}" type="parTrans" cxnId="{E505587C-6054-4FFD-B2A9-38D38E00D821}">
      <dgm:prSet/>
      <dgm:spPr/>
      <dgm:t>
        <a:bodyPr/>
        <a:lstStyle/>
        <a:p>
          <a:endParaRPr lang="ru-RU"/>
        </a:p>
      </dgm:t>
    </dgm:pt>
    <dgm:pt modelId="{7AB81E85-BE49-485B-B56D-A39F5CB13271}" type="sibTrans" cxnId="{E505587C-6054-4FFD-B2A9-38D38E00D821}">
      <dgm:prSet phldrT="1"/>
      <dgm:spPr/>
      <dgm:t>
        <a:bodyPr/>
        <a:lstStyle/>
        <a:p>
          <a:endParaRPr lang="ru-RU"/>
        </a:p>
      </dgm:t>
    </dgm:pt>
    <dgm:pt modelId="{4E40963A-707A-4D54-99CB-EF56D57AC35D}">
      <dgm:prSet phldrT="[Текст]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Коррекционно-развивающее</a:t>
          </a:r>
        </a:p>
      </dgm:t>
    </dgm:pt>
    <dgm:pt modelId="{F2DB2602-ED1C-40F4-90B0-C459F2E99315}" type="parTrans" cxnId="{EF4FF970-46C4-435F-A25C-A98914FF651F}">
      <dgm:prSet/>
      <dgm:spPr/>
      <dgm:t>
        <a:bodyPr/>
        <a:lstStyle/>
        <a:p>
          <a:endParaRPr lang="ru-RU"/>
        </a:p>
      </dgm:t>
    </dgm:pt>
    <dgm:pt modelId="{9DA507B7-75AC-4741-9174-8048A989E62A}" type="sibTrans" cxnId="{EF4FF970-46C4-435F-A25C-A98914FF651F}">
      <dgm:prSet phldrT="2"/>
      <dgm:spPr/>
      <dgm:t>
        <a:bodyPr/>
        <a:lstStyle/>
        <a:p>
          <a:endParaRPr lang="ru-RU"/>
        </a:p>
      </dgm:t>
    </dgm:pt>
    <dgm:pt modelId="{4D6B185B-B4BB-4F97-944C-D8E8E49E8E85}">
      <dgm:prSet phldrT="[Текст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/>
            <a:t>Информационно-методическое</a:t>
          </a:r>
        </a:p>
      </dgm:t>
    </dgm:pt>
    <dgm:pt modelId="{28CFA719-C895-40D3-AC80-12C95265EE4C}" type="parTrans" cxnId="{7B2D8C48-F5A2-4814-81B7-14FD1331C2AA}">
      <dgm:prSet/>
      <dgm:spPr/>
      <dgm:t>
        <a:bodyPr/>
        <a:lstStyle/>
        <a:p>
          <a:endParaRPr lang="ru-RU"/>
        </a:p>
      </dgm:t>
    </dgm:pt>
    <dgm:pt modelId="{CED4205A-B129-469D-BAC6-4F661E323AFF}" type="sibTrans" cxnId="{7B2D8C48-F5A2-4814-81B7-14FD1331C2AA}">
      <dgm:prSet phldrT="3"/>
      <dgm:spPr/>
      <dgm:t>
        <a:bodyPr/>
        <a:lstStyle/>
        <a:p>
          <a:endParaRPr lang="ru-RU"/>
        </a:p>
      </dgm:t>
    </dgm:pt>
    <dgm:pt modelId="{DCF66A8B-1B19-4506-BCBD-DC92A28A17CE}" type="pres">
      <dgm:prSet presAssocID="{F8DC9A4C-1D95-4199-914A-4A9CEBBE0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CC9F6-C136-4E6A-8E43-A6A0B0D928C3}" type="pres">
      <dgm:prSet presAssocID="{F3784A40-716C-43AB-99F6-C3F2A15855AC}" presName="parentText" presStyleLbl="node1" presStyleIdx="0" presStyleCnt="3" custLinFactNeighborX="1347" custLinFactNeighborY="-11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DE096-20F5-4528-AE35-1D685EE31D2B}" type="pres">
      <dgm:prSet presAssocID="{7AB81E85-BE49-485B-B56D-A39F5CB13271}" presName="spacer" presStyleCnt="0"/>
      <dgm:spPr/>
    </dgm:pt>
    <dgm:pt modelId="{155F6210-3474-4A1C-9991-A8491F359927}" type="pres">
      <dgm:prSet presAssocID="{4E40963A-707A-4D54-99CB-EF56D57AC3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642C-23E7-4863-AA50-9E71F4DECE46}" type="pres">
      <dgm:prSet presAssocID="{9DA507B7-75AC-4741-9174-8048A989E62A}" presName="spacer" presStyleCnt="0"/>
      <dgm:spPr/>
    </dgm:pt>
    <dgm:pt modelId="{378FED2B-E4FD-407A-954B-6060747377A8}" type="pres">
      <dgm:prSet presAssocID="{4D6B185B-B4BB-4F97-944C-D8E8E49E8E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D8C48-F5A2-4814-81B7-14FD1331C2AA}" srcId="{F8DC9A4C-1D95-4199-914A-4A9CEBBE0B6E}" destId="{4D6B185B-B4BB-4F97-944C-D8E8E49E8E85}" srcOrd="2" destOrd="0" parTransId="{28CFA719-C895-40D3-AC80-12C95265EE4C}" sibTransId="{CED4205A-B129-469D-BAC6-4F661E323AFF}"/>
    <dgm:cxn modelId="{0A545163-A89E-4CC4-8C20-B3E5CE3992DC}" type="presOf" srcId="{F3784A40-716C-43AB-99F6-C3F2A15855AC}" destId="{5D8CC9F6-C136-4E6A-8E43-A6A0B0D928C3}" srcOrd="0" destOrd="0" presId="urn:microsoft.com/office/officeart/2005/8/layout/vList2"/>
    <dgm:cxn modelId="{E505587C-6054-4FFD-B2A9-38D38E00D821}" srcId="{F8DC9A4C-1D95-4199-914A-4A9CEBBE0B6E}" destId="{F3784A40-716C-43AB-99F6-C3F2A15855AC}" srcOrd="0" destOrd="0" parTransId="{42B3F817-A7E4-4DB0-9961-C748BCAD3DDD}" sibTransId="{7AB81E85-BE49-485B-B56D-A39F5CB13271}"/>
    <dgm:cxn modelId="{1D7C4BA9-CC7A-4E2B-BFC7-5A0904EE77E1}" type="presOf" srcId="{F8DC9A4C-1D95-4199-914A-4A9CEBBE0B6E}" destId="{DCF66A8B-1B19-4506-BCBD-DC92A28A17CE}" srcOrd="0" destOrd="0" presId="urn:microsoft.com/office/officeart/2005/8/layout/vList2"/>
    <dgm:cxn modelId="{EF4FF970-46C4-435F-A25C-A98914FF651F}" srcId="{F8DC9A4C-1D95-4199-914A-4A9CEBBE0B6E}" destId="{4E40963A-707A-4D54-99CB-EF56D57AC35D}" srcOrd="1" destOrd="0" parTransId="{F2DB2602-ED1C-40F4-90B0-C459F2E99315}" sibTransId="{9DA507B7-75AC-4741-9174-8048A989E62A}"/>
    <dgm:cxn modelId="{05D0B642-9194-40CF-BF75-7F0BFB5565EA}" type="presOf" srcId="{4E40963A-707A-4D54-99CB-EF56D57AC35D}" destId="{155F6210-3474-4A1C-9991-A8491F359927}" srcOrd="0" destOrd="0" presId="urn:microsoft.com/office/officeart/2005/8/layout/vList2"/>
    <dgm:cxn modelId="{F38A4D98-B404-48E5-A28E-221216218E95}" type="presOf" srcId="{4D6B185B-B4BB-4F97-944C-D8E8E49E8E85}" destId="{378FED2B-E4FD-407A-954B-6060747377A8}" srcOrd="0" destOrd="0" presId="urn:microsoft.com/office/officeart/2005/8/layout/vList2"/>
    <dgm:cxn modelId="{B7CC8BE1-2C57-45FE-AB0C-803EFBF1595D}" type="presParOf" srcId="{DCF66A8B-1B19-4506-BCBD-DC92A28A17CE}" destId="{5D8CC9F6-C136-4E6A-8E43-A6A0B0D928C3}" srcOrd="0" destOrd="0" presId="urn:microsoft.com/office/officeart/2005/8/layout/vList2"/>
    <dgm:cxn modelId="{0C48291E-6E0F-4757-9332-DFF596A93F9C}" type="presParOf" srcId="{DCF66A8B-1B19-4506-BCBD-DC92A28A17CE}" destId="{708DE096-20F5-4528-AE35-1D685EE31D2B}" srcOrd="1" destOrd="0" presId="urn:microsoft.com/office/officeart/2005/8/layout/vList2"/>
    <dgm:cxn modelId="{C86D773E-474B-4A84-80ED-8AF0BE289053}" type="presParOf" srcId="{DCF66A8B-1B19-4506-BCBD-DC92A28A17CE}" destId="{155F6210-3474-4A1C-9991-A8491F359927}" srcOrd="2" destOrd="0" presId="urn:microsoft.com/office/officeart/2005/8/layout/vList2"/>
    <dgm:cxn modelId="{3373B7DB-9998-403D-BE0B-D06BBA95A6AF}" type="presParOf" srcId="{DCF66A8B-1B19-4506-BCBD-DC92A28A17CE}" destId="{FC12642C-23E7-4863-AA50-9E71F4DECE46}" srcOrd="3" destOrd="0" presId="urn:microsoft.com/office/officeart/2005/8/layout/vList2"/>
    <dgm:cxn modelId="{CA146EE1-702A-43C0-A8E9-E83E97B5B15E}" type="presParOf" srcId="{DCF66A8B-1B19-4506-BCBD-DC92A28A17CE}" destId="{378FED2B-E4FD-407A-954B-6060747377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C9A4C-1D95-4199-914A-4A9CEBBE0B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F3784A40-716C-43AB-99F6-C3F2A15855A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правовой документации.</a:t>
          </a:r>
        </a:p>
      </dgm:t>
    </dgm:pt>
    <dgm:pt modelId="{42B3F817-A7E4-4DB0-9961-C748BCAD3DDD}" type="parTrans" cxnId="{E505587C-6054-4FFD-B2A9-38D38E00D821}">
      <dgm:prSet/>
      <dgm:spPr/>
      <dgm:t>
        <a:bodyPr/>
        <a:lstStyle/>
        <a:p>
          <a:endParaRPr lang="ru-RU"/>
        </a:p>
      </dgm:t>
    </dgm:pt>
    <dgm:pt modelId="{7AB81E85-BE49-485B-B56D-A39F5CB13271}" type="sibTrans" cxnId="{E505587C-6054-4FFD-B2A9-38D38E00D821}">
      <dgm:prSet phldrT="1"/>
      <dgm:spPr/>
      <dgm:t>
        <a:bodyPr/>
        <a:lstStyle/>
        <a:p>
          <a:endParaRPr lang="ru-RU"/>
        </a:p>
      </dgm:t>
    </dgm:pt>
    <dgm:pt modelId="{4E40963A-707A-4D54-99CB-EF56D57AC35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аналитической документации. </a:t>
          </a:r>
        </a:p>
      </dgm:t>
    </dgm:pt>
    <dgm:pt modelId="{F2DB2602-ED1C-40F4-90B0-C459F2E99315}" type="parTrans" cxnId="{EF4FF970-46C4-435F-A25C-A98914FF651F}">
      <dgm:prSet/>
      <dgm:spPr/>
      <dgm:t>
        <a:bodyPr/>
        <a:lstStyle/>
        <a:p>
          <a:endParaRPr lang="ru-RU"/>
        </a:p>
      </dgm:t>
    </dgm:pt>
    <dgm:pt modelId="{9DA507B7-75AC-4741-9174-8048A989E62A}" type="sibTrans" cxnId="{EF4FF970-46C4-435F-A25C-A98914FF651F}">
      <dgm:prSet phldrT="2"/>
      <dgm:spPr/>
      <dgm:t>
        <a:bodyPr/>
        <a:lstStyle/>
        <a:p>
          <a:endParaRPr lang="ru-RU"/>
        </a:p>
      </dgm:t>
    </dgm:pt>
    <dgm:pt modelId="{4D6B185B-B4BB-4F97-944C-D8E8E49E8E8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организационно-методической документации.</a:t>
          </a:r>
        </a:p>
      </dgm:t>
    </dgm:pt>
    <dgm:pt modelId="{28CFA719-C895-40D3-AC80-12C95265EE4C}" type="parTrans" cxnId="{7B2D8C48-F5A2-4814-81B7-14FD1331C2AA}">
      <dgm:prSet/>
      <dgm:spPr/>
      <dgm:t>
        <a:bodyPr/>
        <a:lstStyle/>
        <a:p>
          <a:endParaRPr lang="ru-RU"/>
        </a:p>
      </dgm:t>
    </dgm:pt>
    <dgm:pt modelId="{CED4205A-B129-469D-BAC6-4F661E323AFF}" type="sibTrans" cxnId="{7B2D8C48-F5A2-4814-81B7-14FD1331C2AA}">
      <dgm:prSet phldrT="3"/>
      <dgm:spPr/>
      <dgm:t>
        <a:bodyPr/>
        <a:lstStyle/>
        <a:p>
          <a:endParaRPr lang="ru-RU"/>
        </a:p>
      </dgm:t>
    </dgm:pt>
    <dgm:pt modelId="{CAD87DFB-4DBD-44FC-8E49-0DDC85F32725}" type="pres">
      <dgm:prSet presAssocID="{F8DC9A4C-1D95-4199-914A-4A9CEBBE0B6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9457B-14EB-424D-AF28-B1506A12C9F1}" type="pres">
      <dgm:prSet presAssocID="{F3784A40-716C-43AB-99F6-C3F2A15855AC}" presName="compNode" presStyleCnt="0"/>
      <dgm:spPr/>
    </dgm:pt>
    <dgm:pt modelId="{B656A0E3-77EC-4124-B7AE-C265A374B27F}" type="pres">
      <dgm:prSet presAssocID="{F3784A40-716C-43AB-99F6-C3F2A15855AC}" presName="bgRect" presStyleLbl="bgShp" presStyleIdx="0" presStyleCnt="3" custScaleY="646522" custLinFactY="100000" custLinFactNeighborX="1322" custLinFactNeighborY="144367"/>
      <dgm:spPr>
        <a:solidFill>
          <a:srgbClr val="FFFF00"/>
        </a:solidFill>
      </dgm:spPr>
    </dgm:pt>
    <dgm:pt modelId="{02F5DAEB-B108-455D-8325-D9484B7BA2A2}" type="pres">
      <dgm:prSet presAssocID="{F3784A40-716C-43AB-99F6-C3F2A15855AC}" presName="iconRect" presStyleLbl="node1" presStyleIdx="0" presStyleCnt="3" custScaleY="100682" custLinFactNeighborX="-12313" custLinFactNeighborY="493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Contract"/>
        </a:ext>
      </dgm:extLst>
    </dgm:pt>
    <dgm:pt modelId="{124CAE00-B2E8-441D-B4FE-C88FA29BF2FF}" type="pres">
      <dgm:prSet presAssocID="{F3784A40-716C-43AB-99F6-C3F2A15855AC}" presName="spaceRect" presStyleCnt="0"/>
      <dgm:spPr/>
    </dgm:pt>
    <dgm:pt modelId="{BC9B3EFE-F6E9-47E5-835A-66FEA499956C}" type="pres">
      <dgm:prSet presAssocID="{F3784A40-716C-43AB-99F6-C3F2A15855AC}" presName="parTx" presStyleLbl="revTx" presStyleIdx="0" presStyleCnt="3" custLinFactNeighborX="-1893" custLinFactNeighborY="-263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0C58D0-EA8A-489E-BCC9-441DB15E8A1E}" type="pres">
      <dgm:prSet presAssocID="{7AB81E85-BE49-485B-B56D-A39F5CB13271}" presName="sibTrans" presStyleCnt="0"/>
      <dgm:spPr/>
    </dgm:pt>
    <dgm:pt modelId="{3900CEB7-1340-46C6-8837-36CBD6B92119}" type="pres">
      <dgm:prSet presAssocID="{4E40963A-707A-4D54-99CB-EF56D57AC35D}" presName="compNode" presStyleCnt="0"/>
      <dgm:spPr/>
    </dgm:pt>
    <dgm:pt modelId="{ACA57E6A-1A5F-4138-8C9F-D7A66FDD7CEF}" type="pres">
      <dgm:prSet presAssocID="{4E40963A-707A-4D54-99CB-EF56D57AC35D}" presName="bgRect" presStyleLbl="bgShp" presStyleIdx="1" presStyleCnt="3" custScaleY="895753" custLinFactY="100000" custLinFactNeighborX="1322" custLinFactNeighborY="105194"/>
      <dgm:spPr>
        <a:solidFill>
          <a:schemeClr val="accent1">
            <a:lumMod val="40000"/>
            <a:lumOff val="60000"/>
          </a:schemeClr>
        </a:solidFill>
      </dgm:spPr>
    </dgm:pt>
    <dgm:pt modelId="{7C0CE509-E7C6-4D13-9FD3-FE1593A59A4C}" type="pres">
      <dgm:prSet presAssocID="{4E40963A-707A-4D54-99CB-EF56D57AC3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Голова с шестеренками"/>
        </a:ext>
      </dgm:extLst>
    </dgm:pt>
    <dgm:pt modelId="{730B421B-0133-4BBD-96F7-C1855140E4C8}" type="pres">
      <dgm:prSet presAssocID="{4E40963A-707A-4D54-99CB-EF56D57AC35D}" presName="spaceRect" presStyleCnt="0"/>
      <dgm:spPr/>
    </dgm:pt>
    <dgm:pt modelId="{6E9CCA67-1947-4FEB-8611-03B02679B259}" type="pres">
      <dgm:prSet presAssocID="{4E40963A-707A-4D54-99CB-EF56D57AC35D}" presName="parTx" presStyleLbl="revTx" presStyleIdx="1" presStyleCnt="3" custScaleX="96457" custScaleY="101166" custLinFactNeighborX="-12427" custLinFactNeighborY="-3207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8FE4264-8696-48D1-8300-25EBBA4ED814}" type="pres">
      <dgm:prSet presAssocID="{9DA507B7-75AC-4741-9174-8048A989E62A}" presName="sibTrans" presStyleCnt="0"/>
      <dgm:spPr/>
    </dgm:pt>
    <dgm:pt modelId="{A059F4E3-7DFC-426C-A810-FF437022D832}" type="pres">
      <dgm:prSet presAssocID="{4D6B185B-B4BB-4F97-944C-D8E8E49E8E85}" presName="compNode" presStyleCnt="0"/>
      <dgm:spPr/>
    </dgm:pt>
    <dgm:pt modelId="{FB716B2A-2C5D-4C34-B8DA-CB09C2F6AA07}" type="pres">
      <dgm:prSet presAssocID="{4D6B185B-B4BB-4F97-944C-D8E8E49E8E85}" presName="bgRect" presStyleLbl="bgShp" presStyleIdx="2" presStyleCnt="3" custScaleY="1017648" custLinFactY="90978" custLinFactNeighborX="1322" custLinFactNeighborY="100000"/>
      <dgm:spPr>
        <a:solidFill>
          <a:srgbClr val="FF0000"/>
        </a:solidFill>
      </dgm:spPr>
    </dgm:pt>
    <dgm:pt modelId="{E72FA581-930F-4BF5-9332-5941192370AC}" type="pres">
      <dgm:prSet presAssocID="{4D6B185B-B4BB-4F97-944C-D8E8E49E8E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Аудитория"/>
        </a:ext>
      </dgm:extLst>
    </dgm:pt>
    <dgm:pt modelId="{37DADEB0-DC15-4389-AEC6-FC85D6B8508E}" type="pres">
      <dgm:prSet presAssocID="{4D6B185B-B4BB-4F97-944C-D8E8E49E8E85}" presName="spaceRect" presStyleCnt="0"/>
      <dgm:spPr/>
    </dgm:pt>
    <dgm:pt modelId="{381637E8-67E6-4BBE-B45B-D6C20FA31C9A}" type="pres">
      <dgm:prSet presAssocID="{4D6B185B-B4BB-4F97-944C-D8E8E49E8E85}" presName="parTx" presStyleLbl="revTx" presStyleIdx="2" presStyleCnt="3" custScaleX="127548" custLinFactNeighborX="5525" custLinFactNeighborY="-329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5587C-6054-4FFD-B2A9-38D38E00D821}" srcId="{F8DC9A4C-1D95-4199-914A-4A9CEBBE0B6E}" destId="{F3784A40-716C-43AB-99F6-C3F2A15855AC}" srcOrd="0" destOrd="0" parTransId="{42B3F817-A7E4-4DB0-9961-C748BCAD3DDD}" sibTransId="{7AB81E85-BE49-485B-B56D-A39F5CB13271}"/>
    <dgm:cxn modelId="{8B42C3B3-2954-4E4A-988B-64C7A42AADCE}" type="presOf" srcId="{4E40963A-707A-4D54-99CB-EF56D57AC35D}" destId="{6E9CCA67-1947-4FEB-8611-03B02679B259}" srcOrd="0" destOrd="0" presId="urn:microsoft.com/office/officeart/2018/2/layout/IconVerticalSolidList"/>
    <dgm:cxn modelId="{99CDDF54-8430-40F8-92F7-62DF1B9A2A7C}" type="presOf" srcId="{4D6B185B-B4BB-4F97-944C-D8E8E49E8E85}" destId="{381637E8-67E6-4BBE-B45B-D6C20FA31C9A}" srcOrd="0" destOrd="0" presId="urn:microsoft.com/office/officeart/2018/2/layout/IconVerticalSolidList"/>
    <dgm:cxn modelId="{EF4FF970-46C4-435F-A25C-A98914FF651F}" srcId="{F8DC9A4C-1D95-4199-914A-4A9CEBBE0B6E}" destId="{4E40963A-707A-4D54-99CB-EF56D57AC35D}" srcOrd="1" destOrd="0" parTransId="{F2DB2602-ED1C-40F4-90B0-C459F2E99315}" sibTransId="{9DA507B7-75AC-4741-9174-8048A989E62A}"/>
    <dgm:cxn modelId="{7B2D8C48-F5A2-4814-81B7-14FD1331C2AA}" srcId="{F8DC9A4C-1D95-4199-914A-4A9CEBBE0B6E}" destId="{4D6B185B-B4BB-4F97-944C-D8E8E49E8E85}" srcOrd="2" destOrd="0" parTransId="{28CFA719-C895-40D3-AC80-12C95265EE4C}" sibTransId="{CED4205A-B129-469D-BAC6-4F661E323AFF}"/>
    <dgm:cxn modelId="{A344A0B0-6819-4812-93B8-C97E8820E4B6}" type="presOf" srcId="{F3784A40-716C-43AB-99F6-C3F2A15855AC}" destId="{BC9B3EFE-F6E9-47E5-835A-66FEA499956C}" srcOrd="0" destOrd="0" presId="urn:microsoft.com/office/officeart/2018/2/layout/IconVerticalSolidList"/>
    <dgm:cxn modelId="{6FF92841-279D-4D80-B5E4-0D511370466A}" type="presOf" srcId="{F8DC9A4C-1D95-4199-914A-4A9CEBBE0B6E}" destId="{CAD87DFB-4DBD-44FC-8E49-0DDC85F32725}" srcOrd="0" destOrd="0" presId="urn:microsoft.com/office/officeart/2018/2/layout/IconVerticalSolidList"/>
    <dgm:cxn modelId="{4637C7A2-F4B2-4C40-BE2E-1C3F04E1F49F}" type="presParOf" srcId="{CAD87DFB-4DBD-44FC-8E49-0DDC85F32725}" destId="{B1E9457B-14EB-424D-AF28-B1506A12C9F1}" srcOrd="0" destOrd="0" presId="urn:microsoft.com/office/officeart/2018/2/layout/IconVerticalSolidList"/>
    <dgm:cxn modelId="{C14F4AFD-105B-498F-BAD3-ACD2B3ED85F2}" type="presParOf" srcId="{B1E9457B-14EB-424D-AF28-B1506A12C9F1}" destId="{B656A0E3-77EC-4124-B7AE-C265A374B27F}" srcOrd="0" destOrd="0" presId="urn:microsoft.com/office/officeart/2018/2/layout/IconVerticalSolidList"/>
    <dgm:cxn modelId="{BD3A4BD8-5903-4616-91FA-37A8C9C390A7}" type="presParOf" srcId="{B1E9457B-14EB-424D-AF28-B1506A12C9F1}" destId="{02F5DAEB-B108-455D-8325-D9484B7BA2A2}" srcOrd="1" destOrd="0" presId="urn:microsoft.com/office/officeart/2018/2/layout/IconVerticalSolidList"/>
    <dgm:cxn modelId="{43A9F575-A57A-4307-B089-FE6FA7D5BDA9}" type="presParOf" srcId="{B1E9457B-14EB-424D-AF28-B1506A12C9F1}" destId="{124CAE00-B2E8-441D-B4FE-C88FA29BF2FF}" srcOrd="2" destOrd="0" presId="urn:microsoft.com/office/officeart/2018/2/layout/IconVerticalSolidList"/>
    <dgm:cxn modelId="{86B3AF8C-E8AB-4F60-9126-A95053A21734}" type="presParOf" srcId="{B1E9457B-14EB-424D-AF28-B1506A12C9F1}" destId="{BC9B3EFE-F6E9-47E5-835A-66FEA499956C}" srcOrd="3" destOrd="0" presId="urn:microsoft.com/office/officeart/2018/2/layout/IconVerticalSolidList"/>
    <dgm:cxn modelId="{117C0AE4-4992-4A67-88F3-3BA6B49DA7B0}" type="presParOf" srcId="{CAD87DFB-4DBD-44FC-8E49-0DDC85F32725}" destId="{CA0C58D0-EA8A-489E-BCC9-441DB15E8A1E}" srcOrd="1" destOrd="0" presId="urn:microsoft.com/office/officeart/2018/2/layout/IconVerticalSolidList"/>
    <dgm:cxn modelId="{1E710591-FF19-4A99-8387-000BABAC622D}" type="presParOf" srcId="{CAD87DFB-4DBD-44FC-8E49-0DDC85F32725}" destId="{3900CEB7-1340-46C6-8837-36CBD6B92119}" srcOrd="2" destOrd="0" presId="urn:microsoft.com/office/officeart/2018/2/layout/IconVerticalSolidList"/>
    <dgm:cxn modelId="{6CF733C0-7824-4B37-8C81-8084A4320963}" type="presParOf" srcId="{3900CEB7-1340-46C6-8837-36CBD6B92119}" destId="{ACA57E6A-1A5F-4138-8C9F-D7A66FDD7CEF}" srcOrd="0" destOrd="0" presId="urn:microsoft.com/office/officeart/2018/2/layout/IconVerticalSolidList"/>
    <dgm:cxn modelId="{D6DC5190-C941-4577-A94D-FB0A616A3DDE}" type="presParOf" srcId="{3900CEB7-1340-46C6-8837-36CBD6B92119}" destId="{7C0CE509-E7C6-4D13-9FD3-FE1593A59A4C}" srcOrd="1" destOrd="0" presId="urn:microsoft.com/office/officeart/2018/2/layout/IconVerticalSolidList"/>
    <dgm:cxn modelId="{F746F56F-944C-4BD3-9F51-C11A34AF62FC}" type="presParOf" srcId="{3900CEB7-1340-46C6-8837-36CBD6B92119}" destId="{730B421B-0133-4BBD-96F7-C1855140E4C8}" srcOrd="2" destOrd="0" presId="urn:microsoft.com/office/officeart/2018/2/layout/IconVerticalSolidList"/>
    <dgm:cxn modelId="{75007456-DC9D-49D7-9A1B-2F53E12526DA}" type="presParOf" srcId="{3900CEB7-1340-46C6-8837-36CBD6B92119}" destId="{6E9CCA67-1947-4FEB-8611-03B02679B259}" srcOrd="3" destOrd="0" presId="urn:microsoft.com/office/officeart/2018/2/layout/IconVerticalSolidList"/>
    <dgm:cxn modelId="{9B815D9F-E6E0-474B-94EF-5891DC922DE5}" type="presParOf" srcId="{CAD87DFB-4DBD-44FC-8E49-0DDC85F32725}" destId="{48FE4264-8696-48D1-8300-25EBBA4ED814}" srcOrd="3" destOrd="0" presId="urn:microsoft.com/office/officeart/2018/2/layout/IconVerticalSolidList"/>
    <dgm:cxn modelId="{41C69E1F-23D4-4CFF-A33D-236B5BD8B091}" type="presParOf" srcId="{CAD87DFB-4DBD-44FC-8E49-0DDC85F32725}" destId="{A059F4E3-7DFC-426C-A810-FF437022D832}" srcOrd="4" destOrd="0" presId="urn:microsoft.com/office/officeart/2018/2/layout/IconVerticalSolidList"/>
    <dgm:cxn modelId="{422C174F-3DF5-4A93-9549-EA114AE444FD}" type="presParOf" srcId="{A059F4E3-7DFC-426C-A810-FF437022D832}" destId="{FB716B2A-2C5D-4C34-B8DA-CB09C2F6AA07}" srcOrd="0" destOrd="0" presId="urn:microsoft.com/office/officeart/2018/2/layout/IconVerticalSolidList"/>
    <dgm:cxn modelId="{3F17232D-EBBD-4DE4-BA27-902CF3C16FA1}" type="presParOf" srcId="{A059F4E3-7DFC-426C-A810-FF437022D832}" destId="{E72FA581-930F-4BF5-9332-5941192370AC}" srcOrd="1" destOrd="0" presId="urn:microsoft.com/office/officeart/2018/2/layout/IconVerticalSolidList"/>
    <dgm:cxn modelId="{7710CDAA-CCA2-4FF7-B80B-5BA76BCD6DF6}" type="presParOf" srcId="{A059F4E3-7DFC-426C-A810-FF437022D832}" destId="{37DADEB0-DC15-4389-AEC6-FC85D6B8508E}" srcOrd="2" destOrd="0" presId="urn:microsoft.com/office/officeart/2018/2/layout/IconVerticalSolidList"/>
    <dgm:cxn modelId="{06340267-0A2E-4973-B1A8-84B27E8C8A83}" type="presParOf" srcId="{A059F4E3-7DFC-426C-A810-FF437022D832}" destId="{381637E8-67E6-4BBE-B45B-D6C20FA31C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E38F8-D612-4F49-9402-F7B700216FA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A4CB9F-D436-488A-B3F5-382ED7B1E532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3.График работы  учителя-логопеда, утвержденный руководителем дошкольного образовательного учреждения, согласованный с администрацией учреждения.</a:t>
          </a:r>
        </a:p>
      </dgm:t>
    </dgm:pt>
    <dgm:pt modelId="{E66A8262-A163-4C43-AE45-8F310249C2DC}" type="sibTrans" cxnId="{0035565A-B73D-4104-ADA6-B2FA0BA6AABD}">
      <dgm:prSet/>
      <dgm:spPr/>
      <dgm:t>
        <a:bodyPr/>
        <a:lstStyle/>
        <a:p>
          <a:endParaRPr lang="ru-RU"/>
        </a:p>
      </dgm:t>
    </dgm:pt>
    <dgm:pt modelId="{D07C84E5-2D36-4555-9D63-38F312091909}" type="parTrans" cxnId="{0035565A-B73D-4104-ADA6-B2FA0BA6AABD}">
      <dgm:prSet/>
      <dgm:spPr/>
      <dgm:t>
        <a:bodyPr/>
        <a:lstStyle/>
        <a:p>
          <a:endParaRPr lang="ru-RU"/>
        </a:p>
      </dgm:t>
    </dgm:pt>
    <dgm:pt modelId="{488CFFEA-8F5F-4592-ABBD-219FD4660DB1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4.Циклограмма деятельности учителя-логопеда, утвержденный руководителем дошкольного образовательного учреждения  </a:t>
          </a:r>
        </a:p>
      </dgm:t>
    </dgm:pt>
    <dgm:pt modelId="{358592FB-B392-4AA7-AB64-9ACB5F252C23}" type="parTrans" cxnId="{0BD546A6-08E4-49F4-B4C4-CD3F495FB78B}">
      <dgm:prSet/>
      <dgm:spPr/>
      <dgm:t>
        <a:bodyPr/>
        <a:lstStyle/>
        <a:p>
          <a:endParaRPr lang="ru-RU"/>
        </a:p>
      </dgm:t>
    </dgm:pt>
    <dgm:pt modelId="{8DF63073-5AD7-4BD1-9A19-4B43B5A9FE72}" type="sibTrans" cxnId="{0BD546A6-08E4-49F4-B4C4-CD3F495FB78B}">
      <dgm:prSet/>
      <dgm:spPr/>
      <dgm:t>
        <a:bodyPr/>
        <a:lstStyle/>
        <a:p>
          <a:endParaRPr lang="ru-RU"/>
        </a:p>
      </dgm:t>
    </dgm:pt>
    <dgm:pt modelId="{D81838C1-69B6-4765-9F0C-A9ACCFB44A83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6.Расписание занятий учителя-логопеда, утверждённый руководителем дошкольного образовательного учреждения </a:t>
          </a:r>
        </a:p>
      </dgm:t>
    </dgm:pt>
    <dgm:pt modelId="{56D686E0-C4C2-401F-A4AC-97BB93137650}" type="parTrans" cxnId="{7474149D-D2EE-43D8-986B-9D50E0E325BB}">
      <dgm:prSet/>
      <dgm:spPr/>
      <dgm:t>
        <a:bodyPr/>
        <a:lstStyle/>
        <a:p>
          <a:endParaRPr lang="ru-RU"/>
        </a:p>
      </dgm:t>
    </dgm:pt>
    <dgm:pt modelId="{D03C4E27-3BFF-4BC4-B55C-D6EA6F36E910}" type="sibTrans" cxnId="{7474149D-D2EE-43D8-986B-9D50E0E325BB}">
      <dgm:prSet/>
      <dgm:spPr/>
      <dgm:t>
        <a:bodyPr/>
        <a:lstStyle/>
        <a:p>
          <a:endParaRPr lang="ru-RU"/>
        </a:p>
      </dgm:t>
    </dgm:pt>
    <dgm:pt modelId="{7929180E-194B-4DED-B16A-2C03D62FDD14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9.Оборудование</a:t>
          </a:r>
        </a:p>
      </dgm:t>
    </dgm:pt>
    <dgm:pt modelId="{F8D6B028-501B-4E34-91F3-178213CDFEAE}" type="parTrans" cxnId="{F7814887-9937-4094-A345-AB0C1AD21E18}">
      <dgm:prSet/>
      <dgm:spPr/>
      <dgm:t>
        <a:bodyPr/>
        <a:lstStyle/>
        <a:p>
          <a:endParaRPr lang="ru-RU"/>
        </a:p>
      </dgm:t>
    </dgm:pt>
    <dgm:pt modelId="{FFEF2A3D-C169-43DA-8F0A-8B5176A364D4}" type="sibTrans" cxnId="{F7814887-9937-4094-A345-AB0C1AD21E18}">
      <dgm:prSet/>
      <dgm:spPr/>
      <dgm:t>
        <a:bodyPr/>
        <a:lstStyle/>
        <a:p>
          <a:endParaRPr lang="ru-RU"/>
        </a:p>
      </dgm:t>
    </dgm:pt>
    <dgm:pt modelId="{8F6A46F3-E634-452B-99E6-2C2E6DB893D2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10.Мебель</a:t>
          </a:r>
        </a:p>
      </dgm:t>
    </dgm:pt>
    <dgm:pt modelId="{EDFDB4DB-10B4-4AE6-BE47-8B4FE2F6C39E}" type="parTrans" cxnId="{392E5EC6-1512-4368-BEF9-6396024F7852}">
      <dgm:prSet/>
      <dgm:spPr/>
      <dgm:t>
        <a:bodyPr/>
        <a:lstStyle/>
        <a:p>
          <a:endParaRPr lang="ru-RU"/>
        </a:p>
      </dgm:t>
    </dgm:pt>
    <dgm:pt modelId="{0A7D4CD2-592B-4204-9D6E-5C7FD8A78CEC}" type="sibTrans" cxnId="{392E5EC6-1512-4368-BEF9-6396024F7852}">
      <dgm:prSet/>
      <dgm:spPr/>
      <dgm:t>
        <a:bodyPr/>
        <a:lstStyle/>
        <a:p>
          <a:endParaRPr lang="ru-RU"/>
        </a:p>
      </dgm:t>
    </dgm:pt>
    <dgm:pt modelId="{D763B8A9-57D3-4BCC-8524-FB3353EB48D9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7.Материал для проведения консультаций (материал по работе с родителями, воспитателями, педагогами: статьи, наглядность планирование материал из журналов, книг и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)7.</a:t>
          </a:r>
        </a:p>
      </dgm:t>
    </dgm:pt>
    <dgm:pt modelId="{81DDF60B-1AA0-4D38-871F-050188E6AB20}" type="parTrans" cxnId="{90415D4B-55EE-4227-8D9B-A21D8166CD9C}">
      <dgm:prSet/>
      <dgm:spPr/>
      <dgm:t>
        <a:bodyPr/>
        <a:lstStyle/>
        <a:p>
          <a:endParaRPr lang="ru-RU"/>
        </a:p>
      </dgm:t>
    </dgm:pt>
    <dgm:pt modelId="{68D338F7-788F-4D53-BA91-FC2F97D59308}" type="sibTrans" cxnId="{90415D4B-55EE-4227-8D9B-A21D8166CD9C}">
      <dgm:prSet/>
      <dgm:spPr/>
      <dgm:t>
        <a:bodyPr/>
        <a:lstStyle/>
        <a:p>
          <a:endParaRPr lang="ru-RU"/>
        </a:p>
      </dgm:t>
    </dgm:pt>
    <dgm:pt modelId="{074E09C8-E975-4F8E-A927-1C013117DD35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8.Каталог методической  литературы кабинета. </a:t>
          </a:r>
          <a:endParaRPr lang="ru-RU" sz="1400" dirty="0"/>
        </a:p>
      </dgm:t>
    </dgm:pt>
    <dgm:pt modelId="{63E4ADD9-29EE-4A8A-8F4C-2FBD2DF44437}" type="parTrans" cxnId="{FC7F1135-BDA8-4146-BE64-F52778769AAD}">
      <dgm:prSet/>
      <dgm:spPr/>
      <dgm:t>
        <a:bodyPr/>
        <a:lstStyle/>
        <a:p>
          <a:endParaRPr lang="ru-RU"/>
        </a:p>
      </dgm:t>
    </dgm:pt>
    <dgm:pt modelId="{DE051D5D-EF6F-4975-8719-CE70E13B2E43}" type="sibTrans" cxnId="{FC7F1135-BDA8-4146-BE64-F52778769AAD}">
      <dgm:prSet/>
      <dgm:spPr/>
      <dgm:t>
        <a:bodyPr/>
        <a:lstStyle/>
        <a:p>
          <a:endParaRPr lang="ru-RU"/>
        </a:p>
      </dgm:t>
    </dgm:pt>
    <dgm:pt modelId="{E9F349C1-0EEC-460F-B9A5-851D0920F1C3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5.Список детей, зачисленных на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671DABD-70FC-494B-BD74-ABB18EE77918}" type="parTrans" cxnId="{104DCBA4-8C29-411E-9D7D-F4F82773477C}">
      <dgm:prSet/>
      <dgm:spPr/>
      <dgm:t>
        <a:bodyPr/>
        <a:lstStyle/>
        <a:p>
          <a:endParaRPr lang="ru-RU"/>
        </a:p>
      </dgm:t>
    </dgm:pt>
    <dgm:pt modelId="{11F89743-AD63-4FC7-A00F-DF4B2184E720}" type="sibTrans" cxnId="{104DCBA4-8C29-411E-9D7D-F4F82773477C}">
      <dgm:prSet/>
      <dgm:spPr/>
      <dgm:t>
        <a:bodyPr/>
        <a:lstStyle/>
        <a:p>
          <a:endParaRPr lang="ru-RU"/>
        </a:p>
      </dgm:t>
    </dgm:pt>
    <dgm:pt modelId="{499F32FC-E2EA-4645-8703-ACFBB411D596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Титульный лист: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Ф.И.О, ДОУ №…</a:t>
          </a:r>
        </a:p>
      </dgm:t>
    </dgm:pt>
    <dgm:pt modelId="{11B96C9C-0BCE-48CE-BE5B-E084DB1298E3}" type="parTrans" cxnId="{B583A18A-44AC-47EC-8214-B8C347E50E55}">
      <dgm:prSet/>
      <dgm:spPr/>
      <dgm:t>
        <a:bodyPr/>
        <a:lstStyle/>
        <a:p>
          <a:endParaRPr lang="ru-RU"/>
        </a:p>
      </dgm:t>
    </dgm:pt>
    <dgm:pt modelId="{751FBD37-EAB5-4001-AC31-D503981BA9C3}" type="sibTrans" cxnId="{B583A18A-44AC-47EC-8214-B8C347E50E55}">
      <dgm:prSet/>
      <dgm:spPr/>
      <dgm:t>
        <a:bodyPr/>
        <a:lstStyle/>
        <a:p>
          <a:endParaRPr lang="ru-RU"/>
        </a:p>
      </dgm:t>
    </dgm:pt>
    <dgm:pt modelId="{BAC3C06C-ED84-416E-AB92-470497DAF88A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Сведения о педагоге:</a:t>
          </a:r>
        </a:p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Ф.И.О.; образование (что закончил, специальность, квалификация); год окончания; работа в данном учреждении (стаж, КК, работа по программе) </a:t>
          </a:r>
        </a:p>
      </dgm:t>
    </dgm:pt>
    <dgm:pt modelId="{5B37B5C5-076A-4798-8541-93292D1539F8}" type="parTrans" cxnId="{D657ED78-D822-4044-92FE-65970D29EA55}">
      <dgm:prSet/>
      <dgm:spPr/>
      <dgm:t>
        <a:bodyPr/>
        <a:lstStyle/>
        <a:p>
          <a:endParaRPr lang="ru-RU"/>
        </a:p>
      </dgm:t>
    </dgm:pt>
    <dgm:pt modelId="{654B8B95-3CA2-4A0E-B08C-930CC0D44AC9}" type="sibTrans" cxnId="{D657ED78-D822-4044-92FE-65970D29EA55}">
      <dgm:prSet/>
      <dgm:spPr/>
      <dgm:t>
        <a:bodyPr/>
        <a:lstStyle/>
        <a:p>
          <a:endParaRPr lang="ru-RU"/>
        </a:p>
      </dgm:t>
    </dgm:pt>
    <dgm:pt modelId="{A3BA4F1C-B5C9-4494-8AA0-C2C4AA856FCF}" type="pres">
      <dgm:prSet presAssocID="{753E38F8-D612-4F49-9402-F7B700216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1CF8F-3A02-4828-BF9F-A6DEA7C6DBD7}" type="pres">
      <dgm:prSet presAssocID="{499F32FC-E2EA-4645-8703-ACFBB411D596}" presName="parentText" presStyleLbl="node1" presStyleIdx="0" presStyleCnt="10" custScaleY="50031" custLinFactY="-2988" custLinFactNeighborX="-27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27ED-1D28-48C3-B54A-03DEE11F8060}" type="pres">
      <dgm:prSet presAssocID="{751FBD37-EAB5-4001-AC31-D503981BA9C3}" presName="spacer" presStyleCnt="0"/>
      <dgm:spPr/>
    </dgm:pt>
    <dgm:pt modelId="{F8F2F5AB-809E-41D8-8103-9E29D6200B58}" type="pres">
      <dgm:prSet presAssocID="{BAC3C06C-ED84-416E-AB92-470497DAF88A}" presName="parentText" presStyleLbl="node1" presStyleIdx="1" presStyleCnt="10" custLinFactY="6141" custLinFactNeighborX="-1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41FAC-FC23-4DFB-BBBE-C7AF571E2750}" type="pres">
      <dgm:prSet presAssocID="{654B8B95-3CA2-4A0E-B08C-930CC0D44AC9}" presName="spacer" presStyleCnt="0"/>
      <dgm:spPr/>
    </dgm:pt>
    <dgm:pt modelId="{25A30F2F-8EA3-4192-902E-D3D853594707}" type="pres">
      <dgm:prSet presAssocID="{A3A4CB9F-D436-488A-B3F5-382ED7B1E532}" presName="parentText" presStyleLbl="node1" presStyleIdx="2" presStyleCnt="10" custScaleY="70829" custLinFactY="12243" custLinFactNeighborX="-1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52EA0-30C1-489A-BC70-6C6ABEFB5042}" type="pres">
      <dgm:prSet presAssocID="{E66A8262-A163-4C43-AE45-8F310249C2DC}" presName="spacer" presStyleCnt="0"/>
      <dgm:spPr/>
    </dgm:pt>
    <dgm:pt modelId="{1175A9BE-016C-4E32-A8BA-F5BE66F60D99}" type="pres">
      <dgm:prSet presAssocID="{488CFFEA-8F5F-4592-ABBD-219FD4660DB1}" presName="parentText" presStyleLbl="node1" presStyleIdx="3" presStyleCnt="10" custScaleY="61096" custLinFactY="8022" custLinFactNeighborX="-1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5AB9-85E8-48CB-B253-BB0397E08B27}" type="pres">
      <dgm:prSet presAssocID="{8DF63073-5AD7-4BD1-9A19-4B43B5A9FE72}" presName="spacer" presStyleCnt="0"/>
      <dgm:spPr/>
    </dgm:pt>
    <dgm:pt modelId="{55C4CB85-6BCD-4BF8-8681-EA4B94D71335}" type="pres">
      <dgm:prSet presAssocID="{E9F349C1-0EEC-460F-B9A5-851D0920F1C3}" presName="parentText" presStyleLbl="node1" presStyleIdx="4" presStyleCnt="10" custScaleX="104632" custScaleY="41213" custLinFactY="6196" custLinFactNeighborX="-60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DECC-A49A-421A-8802-97EBA3087FFB}" type="pres">
      <dgm:prSet presAssocID="{11F89743-AD63-4FC7-A00F-DF4B2184E720}" presName="spacer" presStyleCnt="0"/>
      <dgm:spPr/>
    </dgm:pt>
    <dgm:pt modelId="{F168C338-3DBF-450A-BC3B-BA37AB4D97FA}" type="pres">
      <dgm:prSet presAssocID="{D81838C1-69B6-4765-9F0C-A9ACCFB44A83}" presName="parentText" presStyleLbl="node1" presStyleIdx="5" presStyleCnt="10" custScaleY="53746" custLinFactY="7609" custLinFactNeighborX="-13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5B7EC-D526-44F3-845C-DBE09F702C18}" type="pres">
      <dgm:prSet presAssocID="{D03C4E27-3BFF-4BC4-B55C-D6EA6F36E910}" presName="spacer" presStyleCnt="0"/>
      <dgm:spPr/>
    </dgm:pt>
    <dgm:pt modelId="{2699D475-ADD3-407B-839C-354C1FA779BE}" type="pres">
      <dgm:prSet presAssocID="{D763B8A9-57D3-4BCC-8524-FB3353EB48D9}" presName="parentText" presStyleLbl="node1" presStyleIdx="6" presStyleCnt="10" custLinFactY="-803" custLinFactNeighborX="-14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EEE5-77EF-4D50-B860-923740093580}" type="pres">
      <dgm:prSet presAssocID="{68D338F7-788F-4D53-BA91-FC2F97D59308}" presName="spacer" presStyleCnt="0"/>
      <dgm:spPr/>
    </dgm:pt>
    <dgm:pt modelId="{A5EA4945-C66A-4C52-82EA-7E4BD8CDB9FC}" type="pres">
      <dgm:prSet presAssocID="{074E09C8-E975-4F8E-A927-1C013117DD35}" presName="parentText" presStyleLbl="node1" presStyleIdx="7" presStyleCnt="10" custScaleY="31878" custLinFactNeighborX="-1423" custLinFactNeighborY="5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41C0A-E6E6-49E1-8AC3-AEFF4A0F227C}" type="pres">
      <dgm:prSet presAssocID="{DE051D5D-EF6F-4975-8719-CE70E13B2E43}" presName="spacer" presStyleCnt="0"/>
      <dgm:spPr/>
    </dgm:pt>
    <dgm:pt modelId="{834FF122-82D3-460F-BD58-1548AC80BFA5}" type="pres">
      <dgm:prSet presAssocID="{7929180E-194B-4DED-B16A-2C03D62FDD14}" presName="parentText" presStyleLbl="node1" presStyleIdx="8" presStyleCnt="10" custScaleY="26426" custLinFactY="-3469" custLinFactNeighborX="-1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9D8AF-5887-4A6C-9966-D698FF0383D0}" type="pres">
      <dgm:prSet presAssocID="{FFEF2A3D-C169-43DA-8F0A-8B5176A364D4}" presName="spacer" presStyleCnt="0"/>
      <dgm:spPr/>
    </dgm:pt>
    <dgm:pt modelId="{AC0D8FC6-3E24-4408-9FDF-6C5CCE2FFDDC}" type="pres">
      <dgm:prSet presAssocID="{8F6A46F3-E634-452B-99E6-2C2E6DB893D2}" presName="parentText" presStyleLbl="node1" presStyleIdx="9" presStyleCnt="10" custScaleY="33455" custLinFactNeighborX="-2404" custLinFactNeighborY="-32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0CE57-8905-4DDA-B29A-2D9059969934}" type="presOf" srcId="{E9F349C1-0EEC-460F-B9A5-851D0920F1C3}" destId="{55C4CB85-6BCD-4BF8-8681-EA4B94D71335}" srcOrd="0" destOrd="0" presId="urn:microsoft.com/office/officeart/2005/8/layout/vList2"/>
    <dgm:cxn modelId="{392E5EC6-1512-4368-BEF9-6396024F7852}" srcId="{753E38F8-D612-4F49-9402-F7B700216FA8}" destId="{8F6A46F3-E634-452B-99E6-2C2E6DB893D2}" srcOrd="9" destOrd="0" parTransId="{EDFDB4DB-10B4-4AE6-BE47-8B4FE2F6C39E}" sibTransId="{0A7D4CD2-592B-4204-9D6E-5C7FD8A78CEC}"/>
    <dgm:cxn modelId="{90415D4B-55EE-4227-8D9B-A21D8166CD9C}" srcId="{753E38F8-D612-4F49-9402-F7B700216FA8}" destId="{D763B8A9-57D3-4BCC-8524-FB3353EB48D9}" srcOrd="6" destOrd="0" parTransId="{81DDF60B-1AA0-4D38-871F-050188E6AB20}" sibTransId="{68D338F7-788F-4D53-BA91-FC2F97D59308}"/>
    <dgm:cxn modelId="{BE9E1D45-F99C-4F9B-AAE6-0E17A6443318}" type="presOf" srcId="{D763B8A9-57D3-4BCC-8524-FB3353EB48D9}" destId="{2699D475-ADD3-407B-839C-354C1FA779BE}" srcOrd="0" destOrd="0" presId="urn:microsoft.com/office/officeart/2005/8/layout/vList2"/>
    <dgm:cxn modelId="{6BAA818D-75D3-4835-BE78-ABD59D7C7502}" type="presOf" srcId="{753E38F8-D612-4F49-9402-F7B700216FA8}" destId="{A3BA4F1C-B5C9-4494-8AA0-C2C4AA856FCF}" srcOrd="0" destOrd="0" presId="urn:microsoft.com/office/officeart/2005/8/layout/vList2"/>
    <dgm:cxn modelId="{D3B66CEA-4EC1-4F97-9133-DE8CEFE8B0D6}" type="presOf" srcId="{7929180E-194B-4DED-B16A-2C03D62FDD14}" destId="{834FF122-82D3-460F-BD58-1548AC80BFA5}" srcOrd="0" destOrd="0" presId="urn:microsoft.com/office/officeart/2005/8/layout/vList2"/>
    <dgm:cxn modelId="{D657ED78-D822-4044-92FE-65970D29EA55}" srcId="{753E38F8-D612-4F49-9402-F7B700216FA8}" destId="{BAC3C06C-ED84-416E-AB92-470497DAF88A}" srcOrd="1" destOrd="0" parTransId="{5B37B5C5-076A-4798-8541-93292D1539F8}" sibTransId="{654B8B95-3CA2-4A0E-B08C-930CC0D44AC9}"/>
    <dgm:cxn modelId="{0035565A-B73D-4104-ADA6-B2FA0BA6AABD}" srcId="{753E38F8-D612-4F49-9402-F7B700216FA8}" destId="{A3A4CB9F-D436-488A-B3F5-382ED7B1E532}" srcOrd="2" destOrd="0" parTransId="{D07C84E5-2D36-4555-9D63-38F312091909}" sibTransId="{E66A8262-A163-4C43-AE45-8F310249C2DC}"/>
    <dgm:cxn modelId="{FC7F1135-BDA8-4146-BE64-F52778769AAD}" srcId="{753E38F8-D612-4F49-9402-F7B700216FA8}" destId="{074E09C8-E975-4F8E-A927-1C013117DD35}" srcOrd="7" destOrd="0" parTransId="{63E4ADD9-29EE-4A8A-8F4C-2FBD2DF44437}" sibTransId="{DE051D5D-EF6F-4975-8719-CE70E13B2E43}"/>
    <dgm:cxn modelId="{F1A4570B-D963-4591-8790-5EB6E74B8ADA}" type="presOf" srcId="{499F32FC-E2EA-4645-8703-ACFBB411D596}" destId="{42C1CF8F-3A02-4828-BF9F-A6DEA7C6DBD7}" srcOrd="0" destOrd="0" presId="urn:microsoft.com/office/officeart/2005/8/layout/vList2"/>
    <dgm:cxn modelId="{104DCBA4-8C29-411E-9D7D-F4F82773477C}" srcId="{753E38F8-D612-4F49-9402-F7B700216FA8}" destId="{E9F349C1-0EEC-460F-B9A5-851D0920F1C3}" srcOrd="4" destOrd="0" parTransId="{A671DABD-70FC-494B-BD74-ABB18EE77918}" sibTransId="{11F89743-AD63-4FC7-A00F-DF4B2184E720}"/>
    <dgm:cxn modelId="{5BBE2DC0-66AE-4FF7-BCFD-AF443A4D5760}" type="presOf" srcId="{D81838C1-69B6-4765-9F0C-A9ACCFB44A83}" destId="{F168C338-3DBF-450A-BC3B-BA37AB4D97FA}" srcOrd="0" destOrd="0" presId="urn:microsoft.com/office/officeart/2005/8/layout/vList2"/>
    <dgm:cxn modelId="{522D10F4-4215-4DB7-93AE-8717271C6AE9}" type="presOf" srcId="{8F6A46F3-E634-452B-99E6-2C2E6DB893D2}" destId="{AC0D8FC6-3E24-4408-9FDF-6C5CCE2FFDDC}" srcOrd="0" destOrd="0" presId="urn:microsoft.com/office/officeart/2005/8/layout/vList2"/>
    <dgm:cxn modelId="{74453410-FDD6-4C3C-A203-FFD88BCB2F93}" type="presOf" srcId="{074E09C8-E975-4F8E-A927-1C013117DD35}" destId="{A5EA4945-C66A-4C52-82EA-7E4BD8CDB9FC}" srcOrd="0" destOrd="0" presId="urn:microsoft.com/office/officeart/2005/8/layout/vList2"/>
    <dgm:cxn modelId="{4FFFB616-FE46-4CF7-A025-F16F64987216}" type="presOf" srcId="{488CFFEA-8F5F-4592-ABBD-219FD4660DB1}" destId="{1175A9BE-016C-4E32-A8BA-F5BE66F60D99}" srcOrd="0" destOrd="0" presId="urn:microsoft.com/office/officeart/2005/8/layout/vList2"/>
    <dgm:cxn modelId="{735F0929-1248-44FF-A243-F55634ACC793}" type="presOf" srcId="{A3A4CB9F-D436-488A-B3F5-382ED7B1E532}" destId="{25A30F2F-8EA3-4192-902E-D3D853594707}" srcOrd="0" destOrd="0" presId="urn:microsoft.com/office/officeart/2005/8/layout/vList2"/>
    <dgm:cxn modelId="{B583A18A-44AC-47EC-8214-B8C347E50E55}" srcId="{753E38F8-D612-4F49-9402-F7B700216FA8}" destId="{499F32FC-E2EA-4645-8703-ACFBB411D596}" srcOrd="0" destOrd="0" parTransId="{11B96C9C-0BCE-48CE-BE5B-E084DB1298E3}" sibTransId="{751FBD37-EAB5-4001-AC31-D503981BA9C3}"/>
    <dgm:cxn modelId="{A18D1127-50A0-45A7-A390-563724FE21D3}" type="presOf" srcId="{BAC3C06C-ED84-416E-AB92-470497DAF88A}" destId="{F8F2F5AB-809E-41D8-8103-9E29D6200B58}" srcOrd="0" destOrd="0" presId="urn:microsoft.com/office/officeart/2005/8/layout/vList2"/>
    <dgm:cxn modelId="{F7814887-9937-4094-A345-AB0C1AD21E18}" srcId="{753E38F8-D612-4F49-9402-F7B700216FA8}" destId="{7929180E-194B-4DED-B16A-2C03D62FDD14}" srcOrd="8" destOrd="0" parTransId="{F8D6B028-501B-4E34-91F3-178213CDFEAE}" sibTransId="{FFEF2A3D-C169-43DA-8F0A-8B5176A364D4}"/>
    <dgm:cxn modelId="{7474149D-D2EE-43D8-986B-9D50E0E325BB}" srcId="{753E38F8-D612-4F49-9402-F7B700216FA8}" destId="{D81838C1-69B6-4765-9F0C-A9ACCFB44A83}" srcOrd="5" destOrd="0" parTransId="{56D686E0-C4C2-401F-A4AC-97BB93137650}" sibTransId="{D03C4E27-3BFF-4BC4-B55C-D6EA6F36E910}"/>
    <dgm:cxn modelId="{0BD546A6-08E4-49F4-B4C4-CD3F495FB78B}" srcId="{753E38F8-D612-4F49-9402-F7B700216FA8}" destId="{488CFFEA-8F5F-4592-ABBD-219FD4660DB1}" srcOrd="3" destOrd="0" parTransId="{358592FB-B392-4AA7-AB64-9ACB5F252C23}" sibTransId="{8DF63073-5AD7-4BD1-9A19-4B43B5A9FE72}"/>
    <dgm:cxn modelId="{1D375EA8-969F-49B6-BFCC-0DAA811F08DC}" type="presParOf" srcId="{A3BA4F1C-B5C9-4494-8AA0-C2C4AA856FCF}" destId="{42C1CF8F-3A02-4828-BF9F-A6DEA7C6DBD7}" srcOrd="0" destOrd="0" presId="urn:microsoft.com/office/officeart/2005/8/layout/vList2"/>
    <dgm:cxn modelId="{3F9D7093-4A1D-4BF1-829B-714FC3366A83}" type="presParOf" srcId="{A3BA4F1C-B5C9-4494-8AA0-C2C4AA856FCF}" destId="{717927ED-1D28-48C3-B54A-03DEE11F8060}" srcOrd="1" destOrd="0" presId="urn:microsoft.com/office/officeart/2005/8/layout/vList2"/>
    <dgm:cxn modelId="{18907CE7-DAEF-40AF-BC4C-CD7EBE72C0B1}" type="presParOf" srcId="{A3BA4F1C-B5C9-4494-8AA0-C2C4AA856FCF}" destId="{F8F2F5AB-809E-41D8-8103-9E29D6200B58}" srcOrd="2" destOrd="0" presId="urn:microsoft.com/office/officeart/2005/8/layout/vList2"/>
    <dgm:cxn modelId="{290EF61E-7AC6-446E-8649-5546833BE030}" type="presParOf" srcId="{A3BA4F1C-B5C9-4494-8AA0-C2C4AA856FCF}" destId="{19741FAC-FC23-4DFB-BBBE-C7AF571E2750}" srcOrd="3" destOrd="0" presId="urn:microsoft.com/office/officeart/2005/8/layout/vList2"/>
    <dgm:cxn modelId="{01CA0A10-04B7-4E37-9B16-96A3E3C81A4B}" type="presParOf" srcId="{A3BA4F1C-B5C9-4494-8AA0-C2C4AA856FCF}" destId="{25A30F2F-8EA3-4192-902E-D3D853594707}" srcOrd="4" destOrd="0" presId="urn:microsoft.com/office/officeart/2005/8/layout/vList2"/>
    <dgm:cxn modelId="{68FE5139-43B8-409D-B737-A1BEC5E74A66}" type="presParOf" srcId="{A3BA4F1C-B5C9-4494-8AA0-C2C4AA856FCF}" destId="{A3C52EA0-30C1-489A-BC70-6C6ABEFB5042}" srcOrd="5" destOrd="0" presId="urn:microsoft.com/office/officeart/2005/8/layout/vList2"/>
    <dgm:cxn modelId="{851EACA1-0636-4B12-B711-CF1E8556B231}" type="presParOf" srcId="{A3BA4F1C-B5C9-4494-8AA0-C2C4AA856FCF}" destId="{1175A9BE-016C-4E32-A8BA-F5BE66F60D99}" srcOrd="6" destOrd="0" presId="urn:microsoft.com/office/officeart/2005/8/layout/vList2"/>
    <dgm:cxn modelId="{B0E92443-FCDB-4F6D-B5DE-F9600CB94F8D}" type="presParOf" srcId="{A3BA4F1C-B5C9-4494-8AA0-C2C4AA856FCF}" destId="{F3CF5AB9-85E8-48CB-B253-BB0397E08B27}" srcOrd="7" destOrd="0" presId="urn:microsoft.com/office/officeart/2005/8/layout/vList2"/>
    <dgm:cxn modelId="{54C19BC5-F3CB-49E8-A420-E3F2B7B3855A}" type="presParOf" srcId="{A3BA4F1C-B5C9-4494-8AA0-C2C4AA856FCF}" destId="{55C4CB85-6BCD-4BF8-8681-EA4B94D71335}" srcOrd="8" destOrd="0" presId="urn:microsoft.com/office/officeart/2005/8/layout/vList2"/>
    <dgm:cxn modelId="{76FBF1CE-1772-4E28-8488-92BEBE435C81}" type="presParOf" srcId="{A3BA4F1C-B5C9-4494-8AA0-C2C4AA856FCF}" destId="{1774DECC-A49A-421A-8802-97EBA3087FFB}" srcOrd="9" destOrd="0" presId="urn:microsoft.com/office/officeart/2005/8/layout/vList2"/>
    <dgm:cxn modelId="{CC695FFC-AB92-4D46-8899-B86EF7275735}" type="presParOf" srcId="{A3BA4F1C-B5C9-4494-8AA0-C2C4AA856FCF}" destId="{F168C338-3DBF-450A-BC3B-BA37AB4D97FA}" srcOrd="10" destOrd="0" presId="urn:microsoft.com/office/officeart/2005/8/layout/vList2"/>
    <dgm:cxn modelId="{FC166AE5-1C48-4C2C-AFF1-B46A54F5D901}" type="presParOf" srcId="{A3BA4F1C-B5C9-4494-8AA0-C2C4AA856FCF}" destId="{9025B7EC-D526-44F3-845C-DBE09F702C18}" srcOrd="11" destOrd="0" presId="urn:microsoft.com/office/officeart/2005/8/layout/vList2"/>
    <dgm:cxn modelId="{0983892F-DABE-4731-A4DB-BC9719508986}" type="presParOf" srcId="{A3BA4F1C-B5C9-4494-8AA0-C2C4AA856FCF}" destId="{2699D475-ADD3-407B-839C-354C1FA779BE}" srcOrd="12" destOrd="0" presId="urn:microsoft.com/office/officeart/2005/8/layout/vList2"/>
    <dgm:cxn modelId="{03B6382B-6562-4ABA-B4BA-576241BB29F9}" type="presParOf" srcId="{A3BA4F1C-B5C9-4494-8AA0-C2C4AA856FCF}" destId="{11DFEEE5-77EF-4D50-B860-923740093580}" srcOrd="13" destOrd="0" presId="urn:microsoft.com/office/officeart/2005/8/layout/vList2"/>
    <dgm:cxn modelId="{3B3AB384-AAEC-4C84-BFF4-B45ED83C6F3C}" type="presParOf" srcId="{A3BA4F1C-B5C9-4494-8AA0-C2C4AA856FCF}" destId="{A5EA4945-C66A-4C52-82EA-7E4BD8CDB9FC}" srcOrd="14" destOrd="0" presId="urn:microsoft.com/office/officeart/2005/8/layout/vList2"/>
    <dgm:cxn modelId="{72F6DAB8-DE66-4F95-912F-8CD95F2F2BB3}" type="presParOf" srcId="{A3BA4F1C-B5C9-4494-8AA0-C2C4AA856FCF}" destId="{ED941C0A-E6E6-49E1-8AC3-AEFF4A0F227C}" srcOrd="15" destOrd="0" presId="urn:microsoft.com/office/officeart/2005/8/layout/vList2"/>
    <dgm:cxn modelId="{34AD3F65-1434-4E39-A19E-624FAEB697F0}" type="presParOf" srcId="{A3BA4F1C-B5C9-4494-8AA0-C2C4AA856FCF}" destId="{834FF122-82D3-460F-BD58-1548AC80BFA5}" srcOrd="16" destOrd="0" presId="urn:microsoft.com/office/officeart/2005/8/layout/vList2"/>
    <dgm:cxn modelId="{F200573B-51EA-4BF7-BDE1-D00DDFA8C9BC}" type="presParOf" srcId="{A3BA4F1C-B5C9-4494-8AA0-C2C4AA856FCF}" destId="{14C9D8AF-5887-4A6C-9966-D698FF0383D0}" srcOrd="17" destOrd="0" presId="urn:microsoft.com/office/officeart/2005/8/layout/vList2"/>
    <dgm:cxn modelId="{FDA8102A-B2D9-4D87-8D51-A1D0C81101D2}" type="presParOf" srcId="{A3BA4F1C-B5C9-4494-8AA0-C2C4AA856FCF}" destId="{AC0D8FC6-3E24-4408-9FDF-6C5CCE2FFDD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E38F8-D612-4F49-9402-F7B700216FA8}" type="doc">
      <dgm:prSet loTypeId="urn:microsoft.com/office/officeart/2005/8/layout/vList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1A80FFE-AFA9-423D-B589-C43AA067AF72}">
      <dgm:prSet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3.Журнал  обследования речи детей, посещающих ДОУ.</a:t>
          </a:r>
        </a:p>
      </dgm:t>
    </dgm:pt>
    <dgm:pt modelId="{E4457480-29C8-40E5-9A4A-4BBC3C9655F3}" type="parTrans" cxnId="{03956470-4CBE-4115-AFF5-873A03DF4631}">
      <dgm:prSet/>
      <dgm:spPr/>
      <dgm:t>
        <a:bodyPr/>
        <a:lstStyle/>
        <a:p>
          <a:endParaRPr lang="ru-RU"/>
        </a:p>
      </dgm:t>
    </dgm:pt>
    <dgm:pt modelId="{AB8A5405-6773-4F0A-962E-93F74141E06E}" type="sibTrans" cxnId="{03956470-4CBE-4115-AFF5-873A03DF4631}">
      <dgm:prSet/>
      <dgm:spPr/>
      <dgm:t>
        <a:bodyPr/>
        <a:lstStyle/>
        <a:p>
          <a:endParaRPr lang="ru-RU"/>
        </a:p>
      </dgm:t>
    </dgm:pt>
    <dgm:pt modelId="{E875C1DC-4099-433F-A006-25366F2D70AF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родителей на зачисление ребёнка на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6FC788C-8D25-4BB8-BC1D-EEC471128F2A}" type="sibTrans" cxnId="{85F9215E-F7EF-44B9-88C9-2C55783E8D34}">
      <dgm:prSet/>
      <dgm:spPr/>
      <dgm:t>
        <a:bodyPr/>
        <a:lstStyle/>
        <a:p>
          <a:endParaRPr lang="ru-RU"/>
        </a:p>
      </dgm:t>
    </dgm:pt>
    <dgm:pt modelId="{FE4C2D49-759D-4A41-93B9-EAB61A9DCD35}" type="parTrans" cxnId="{85F9215E-F7EF-44B9-88C9-2C55783E8D34}">
      <dgm:prSet/>
      <dgm:spPr/>
      <dgm:t>
        <a:bodyPr/>
        <a:lstStyle/>
        <a:p>
          <a:endParaRPr lang="ru-RU"/>
        </a:p>
      </dgm:t>
    </dgm:pt>
    <dgm:pt modelId="{03E918B7-BE3F-4E33-8A3F-708BE1F86323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.Согласие родителей на проведение психолого-педагогического обследования специалистами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</a:p>
      </dgm:t>
    </dgm:pt>
    <dgm:pt modelId="{80A716EF-E029-4401-ACED-397423343D35}" type="parTrans" cxnId="{748BBD5D-3762-46A7-85FA-ED795A10D55C}">
      <dgm:prSet/>
      <dgm:spPr/>
      <dgm:t>
        <a:bodyPr/>
        <a:lstStyle/>
        <a:p>
          <a:endParaRPr lang="ru-RU"/>
        </a:p>
      </dgm:t>
    </dgm:pt>
    <dgm:pt modelId="{F5ECBDB2-7448-4675-B3E3-3FE26D3E6724}" type="sibTrans" cxnId="{748BBD5D-3762-46A7-85FA-ED795A10D55C}">
      <dgm:prSet/>
      <dgm:spPr/>
      <dgm:t>
        <a:bodyPr/>
        <a:lstStyle/>
        <a:p>
          <a:endParaRPr lang="ru-RU"/>
        </a:p>
      </dgm:t>
    </dgm:pt>
    <dgm:pt modelId="{5114B0FE-0FCB-4466-B48F-E7712FDFE65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5.Журнал регистрации детей, нуждающихся в коррекционной (логопедической) помощи. </a:t>
          </a:r>
        </a:p>
      </dgm:t>
    </dgm:pt>
    <dgm:pt modelId="{B84B0D0B-2048-49A6-8464-706D7D1779C3}" type="parTrans" cxnId="{BE9D9E04-C96B-4517-B088-F06624300EA6}">
      <dgm:prSet/>
      <dgm:spPr/>
      <dgm:t>
        <a:bodyPr/>
        <a:lstStyle/>
        <a:p>
          <a:endParaRPr lang="ru-RU"/>
        </a:p>
      </dgm:t>
    </dgm:pt>
    <dgm:pt modelId="{97B48BFF-04E3-437C-96FD-0EEE4F9F14B2}" type="sibTrans" cxnId="{BE9D9E04-C96B-4517-B088-F06624300EA6}">
      <dgm:prSet/>
      <dgm:spPr/>
      <dgm:t>
        <a:bodyPr/>
        <a:lstStyle/>
        <a:p>
          <a:endParaRPr lang="ru-RU"/>
        </a:p>
      </dgm:t>
    </dgm:pt>
    <dgm:pt modelId="{66FAA75E-2707-4D67-ABB8-2DD276750A38}">
      <dgm:prSet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Журнал учета посещаемости занятий  детьми.</a:t>
          </a:r>
        </a:p>
      </dgm:t>
    </dgm:pt>
    <dgm:pt modelId="{58A6B30F-81EC-43DE-9602-C4D910AF7141}" type="sibTrans" cxnId="{8B0522AA-84F7-4AA7-9881-69EC12A15991}">
      <dgm:prSet/>
      <dgm:spPr/>
      <dgm:t>
        <a:bodyPr/>
        <a:lstStyle/>
        <a:p>
          <a:endParaRPr lang="ru-RU"/>
        </a:p>
      </dgm:t>
    </dgm:pt>
    <dgm:pt modelId="{96C875C4-44D0-41B2-B0C8-D924E6A4063C}" type="parTrans" cxnId="{8B0522AA-84F7-4AA7-9881-69EC12A15991}">
      <dgm:prSet/>
      <dgm:spPr/>
      <dgm:t>
        <a:bodyPr/>
        <a:lstStyle/>
        <a:p>
          <a:endParaRPr lang="ru-RU"/>
        </a:p>
      </dgm:t>
    </dgm:pt>
    <dgm:pt modelId="{A3BA4F1C-B5C9-4494-8AA0-C2C4AA856FCF}" type="pres">
      <dgm:prSet presAssocID="{753E38F8-D612-4F49-9402-F7B700216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FA540-54A7-4277-A55C-43B24DBB98A3}" type="pres">
      <dgm:prSet presAssocID="{E875C1DC-4099-433F-A006-25366F2D70AF}" presName="parentText" presStyleLbl="node1" presStyleIdx="0" presStyleCnt="5" custScaleY="52436" custLinFactY="-570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3001-2EAF-4CDB-9F64-E4537374D648}" type="pres">
      <dgm:prSet presAssocID="{06FC788C-8D25-4BB8-BC1D-EEC471128F2A}" presName="spacer" presStyleCnt="0"/>
      <dgm:spPr/>
    </dgm:pt>
    <dgm:pt modelId="{46ED667C-1780-4E6B-AA42-6AA3DFB0393E}" type="pres">
      <dgm:prSet presAssocID="{03E918B7-BE3F-4E33-8A3F-708BE1F86323}" presName="parentText" presStyleLbl="node1" presStyleIdx="1" presStyleCnt="5" custScaleY="74356" custLinFactY="-228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BBF1C-E8CE-4D33-8012-BC9DAA94D122}" type="pres">
      <dgm:prSet presAssocID="{F5ECBDB2-7448-4675-B3E3-3FE26D3E6724}" presName="spacer" presStyleCnt="0"/>
      <dgm:spPr/>
    </dgm:pt>
    <dgm:pt modelId="{9DC5D8B8-54D6-4839-AC40-DB1EE57B64E6}" type="pres">
      <dgm:prSet presAssocID="{81A80FFE-AFA9-423D-B589-C43AA067AF72}" presName="parentText" presStyleLbl="node1" presStyleIdx="2" presStyleCnt="5" custScaleY="64934" custLinFactY="-157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68EEE-EBDE-4C0F-857B-8DBEF8AB56B1}" type="pres">
      <dgm:prSet presAssocID="{AB8A5405-6773-4F0A-962E-93F74141E06E}" presName="spacer" presStyleCnt="0"/>
      <dgm:spPr/>
    </dgm:pt>
    <dgm:pt modelId="{A84A8019-A7CD-420B-8A4F-4731632758DC}" type="pres">
      <dgm:prSet presAssocID="{66FAA75E-2707-4D67-ABB8-2DD276750A38}" presName="parentText" presStyleLbl="node1" presStyleIdx="3" presStyleCnt="5" custScaleY="45753" custLinFactNeighborX="2370" custLinFactNeighborY="-84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289E-BC2A-4AB1-B89B-66496D1B9B2A}" type="pres">
      <dgm:prSet presAssocID="{58A6B30F-81EC-43DE-9602-C4D910AF7141}" presName="spacer" presStyleCnt="0"/>
      <dgm:spPr/>
    </dgm:pt>
    <dgm:pt modelId="{BACD1EA0-D979-4998-AFA2-DD54E9385D83}" type="pres">
      <dgm:prSet presAssocID="{5114B0FE-0FCB-4466-B48F-E7712FDFE658}" presName="parentText" presStyleLbl="node1" presStyleIdx="4" presStyleCnt="5" custScaleY="79723" custLinFactNeighborY="-58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60526-F5DB-4788-B44F-F8A194E004FB}" type="presOf" srcId="{753E38F8-D612-4F49-9402-F7B700216FA8}" destId="{A3BA4F1C-B5C9-4494-8AA0-C2C4AA856FCF}" srcOrd="0" destOrd="0" presId="urn:microsoft.com/office/officeart/2005/8/layout/vList2"/>
    <dgm:cxn modelId="{748BBD5D-3762-46A7-85FA-ED795A10D55C}" srcId="{753E38F8-D612-4F49-9402-F7B700216FA8}" destId="{03E918B7-BE3F-4E33-8A3F-708BE1F86323}" srcOrd="1" destOrd="0" parTransId="{80A716EF-E029-4401-ACED-397423343D35}" sibTransId="{F5ECBDB2-7448-4675-B3E3-3FE26D3E6724}"/>
    <dgm:cxn modelId="{BE9D9E04-C96B-4517-B088-F06624300EA6}" srcId="{753E38F8-D612-4F49-9402-F7B700216FA8}" destId="{5114B0FE-0FCB-4466-B48F-E7712FDFE658}" srcOrd="4" destOrd="0" parTransId="{B84B0D0B-2048-49A6-8464-706D7D1779C3}" sibTransId="{97B48BFF-04E3-437C-96FD-0EEE4F9F14B2}"/>
    <dgm:cxn modelId="{F471E767-7D98-44DE-A0AD-20F5E5E37BFF}" type="presOf" srcId="{66FAA75E-2707-4D67-ABB8-2DD276750A38}" destId="{A84A8019-A7CD-420B-8A4F-4731632758DC}" srcOrd="0" destOrd="0" presId="urn:microsoft.com/office/officeart/2005/8/layout/vList2"/>
    <dgm:cxn modelId="{FEDD943B-76AA-4EC8-ABB7-577BEF8C2368}" type="presOf" srcId="{5114B0FE-0FCB-4466-B48F-E7712FDFE658}" destId="{BACD1EA0-D979-4998-AFA2-DD54E9385D83}" srcOrd="0" destOrd="0" presId="urn:microsoft.com/office/officeart/2005/8/layout/vList2"/>
    <dgm:cxn modelId="{113F3322-3054-4F3E-8648-ECD4A16B7B97}" type="presOf" srcId="{E875C1DC-4099-433F-A006-25366F2D70AF}" destId="{453FA540-54A7-4277-A55C-43B24DBB98A3}" srcOrd="0" destOrd="0" presId="urn:microsoft.com/office/officeart/2005/8/layout/vList2"/>
    <dgm:cxn modelId="{03956470-4CBE-4115-AFF5-873A03DF4631}" srcId="{753E38F8-D612-4F49-9402-F7B700216FA8}" destId="{81A80FFE-AFA9-423D-B589-C43AA067AF72}" srcOrd="2" destOrd="0" parTransId="{E4457480-29C8-40E5-9A4A-4BBC3C9655F3}" sibTransId="{AB8A5405-6773-4F0A-962E-93F74141E06E}"/>
    <dgm:cxn modelId="{6607A629-DA7B-44BD-9A71-5E1584E7B6DE}" type="presOf" srcId="{03E918B7-BE3F-4E33-8A3F-708BE1F86323}" destId="{46ED667C-1780-4E6B-AA42-6AA3DFB0393E}" srcOrd="0" destOrd="0" presId="urn:microsoft.com/office/officeart/2005/8/layout/vList2"/>
    <dgm:cxn modelId="{85F9215E-F7EF-44B9-88C9-2C55783E8D34}" srcId="{753E38F8-D612-4F49-9402-F7B700216FA8}" destId="{E875C1DC-4099-433F-A006-25366F2D70AF}" srcOrd="0" destOrd="0" parTransId="{FE4C2D49-759D-4A41-93B9-EAB61A9DCD35}" sibTransId="{06FC788C-8D25-4BB8-BC1D-EEC471128F2A}"/>
    <dgm:cxn modelId="{8B0522AA-84F7-4AA7-9881-69EC12A15991}" srcId="{753E38F8-D612-4F49-9402-F7B700216FA8}" destId="{66FAA75E-2707-4D67-ABB8-2DD276750A38}" srcOrd="3" destOrd="0" parTransId="{96C875C4-44D0-41B2-B0C8-D924E6A4063C}" sibTransId="{58A6B30F-81EC-43DE-9602-C4D910AF7141}"/>
    <dgm:cxn modelId="{EE15CDF4-8A20-4885-92D0-ABCBDACD878B}" type="presOf" srcId="{81A80FFE-AFA9-423D-B589-C43AA067AF72}" destId="{9DC5D8B8-54D6-4839-AC40-DB1EE57B64E6}" srcOrd="0" destOrd="0" presId="urn:microsoft.com/office/officeart/2005/8/layout/vList2"/>
    <dgm:cxn modelId="{905CE8F3-CA9A-4D5D-A1ED-6FC7D0B99F3A}" type="presParOf" srcId="{A3BA4F1C-B5C9-4494-8AA0-C2C4AA856FCF}" destId="{453FA540-54A7-4277-A55C-43B24DBB98A3}" srcOrd="0" destOrd="0" presId="urn:microsoft.com/office/officeart/2005/8/layout/vList2"/>
    <dgm:cxn modelId="{42456A6F-1C98-42D3-83DF-BC233A31C1A3}" type="presParOf" srcId="{A3BA4F1C-B5C9-4494-8AA0-C2C4AA856FCF}" destId="{089D3001-2EAF-4CDB-9F64-E4537374D648}" srcOrd="1" destOrd="0" presId="urn:microsoft.com/office/officeart/2005/8/layout/vList2"/>
    <dgm:cxn modelId="{9BEC2670-67EA-444E-B889-6BDFC59CB3B3}" type="presParOf" srcId="{A3BA4F1C-B5C9-4494-8AA0-C2C4AA856FCF}" destId="{46ED667C-1780-4E6B-AA42-6AA3DFB0393E}" srcOrd="2" destOrd="0" presId="urn:microsoft.com/office/officeart/2005/8/layout/vList2"/>
    <dgm:cxn modelId="{97691972-483B-4C1C-B0B6-6A6CE8EAD585}" type="presParOf" srcId="{A3BA4F1C-B5C9-4494-8AA0-C2C4AA856FCF}" destId="{A58BBF1C-E8CE-4D33-8012-BC9DAA94D122}" srcOrd="3" destOrd="0" presId="urn:microsoft.com/office/officeart/2005/8/layout/vList2"/>
    <dgm:cxn modelId="{8ED46ABB-D312-4D4C-B7AB-53F1E0D02C04}" type="presParOf" srcId="{A3BA4F1C-B5C9-4494-8AA0-C2C4AA856FCF}" destId="{9DC5D8B8-54D6-4839-AC40-DB1EE57B64E6}" srcOrd="4" destOrd="0" presId="urn:microsoft.com/office/officeart/2005/8/layout/vList2"/>
    <dgm:cxn modelId="{79609589-7EFE-400D-8B7A-7F150A9CFFC6}" type="presParOf" srcId="{A3BA4F1C-B5C9-4494-8AA0-C2C4AA856FCF}" destId="{D6568EEE-EBDE-4C0F-857B-8DBEF8AB56B1}" srcOrd="5" destOrd="0" presId="urn:microsoft.com/office/officeart/2005/8/layout/vList2"/>
    <dgm:cxn modelId="{C09D0B3C-C581-4F06-9597-BA4D310D8EDC}" type="presParOf" srcId="{A3BA4F1C-B5C9-4494-8AA0-C2C4AA856FCF}" destId="{A84A8019-A7CD-420B-8A4F-4731632758DC}" srcOrd="6" destOrd="0" presId="urn:microsoft.com/office/officeart/2005/8/layout/vList2"/>
    <dgm:cxn modelId="{8C82133D-190C-4ADA-B873-508E59B6C64A}" type="presParOf" srcId="{A3BA4F1C-B5C9-4494-8AA0-C2C4AA856FCF}" destId="{29CB289E-BC2A-4AB1-B89B-66496D1B9B2A}" srcOrd="7" destOrd="0" presId="urn:microsoft.com/office/officeart/2005/8/layout/vList2"/>
    <dgm:cxn modelId="{E184078A-1997-4EBB-86A4-0C790B5E5C05}" type="presParOf" srcId="{A3BA4F1C-B5C9-4494-8AA0-C2C4AA856FCF}" destId="{BACD1EA0-D979-4998-AFA2-DD54E9385D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3E38F8-D612-4F49-9402-F7B700216FA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ABE9759-A1D9-4585-B0ED-4F3C12D05CB6}">
      <dgm:prSet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6. Журнал регистрации посещения консультаций родителей (законных представителей) .</a:t>
          </a:r>
        </a:p>
      </dgm:t>
    </dgm:pt>
    <dgm:pt modelId="{1ABFB8A9-C6B9-4B30-B6AF-04DE765E9962}" type="parTrans" cxnId="{BE7A1D27-5E3B-4182-9A1F-D278408B516B}">
      <dgm:prSet/>
      <dgm:spPr/>
      <dgm:t>
        <a:bodyPr/>
        <a:lstStyle/>
        <a:p>
          <a:endParaRPr lang="ru-RU" sz="1600"/>
        </a:p>
      </dgm:t>
    </dgm:pt>
    <dgm:pt modelId="{698BBE63-2D2A-455A-922E-6891B13E0D14}" type="sibTrans" cxnId="{BE7A1D27-5E3B-4182-9A1F-D278408B516B}">
      <dgm:prSet/>
      <dgm:spPr/>
      <dgm:t>
        <a:bodyPr/>
        <a:lstStyle/>
        <a:p>
          <a:endParaRPr lang="ru-RU" sz="1600"/>
        </a:p>
      </dgm:t>
    </dgm:pt>
    <dgm:pt modelId="{81A80FFE-AFA9-423D-B589-C43AA067AF72}">
      <dgm:prSet custT="1"/>
      <dgm:spPr>
        <a:solidFill>
          <a:schemeClr val="bg1"/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10. План подгрупповых и индивидуальных занятий с детьми.</a:t>
          </a:r>
        </a:p>
      </dgm:t>
    </dgm:pt>
    <dgm:pt modelId="{AB8A5405-6773-4F0A-962E-93F74141E06E}" type="sibTrans" cxnId="{03956470-4CBE-4115-AFF5-873A03DF4631}">
      <dgm:prSet/>
      <dgm:spPr/>
      <dgm:t>
        <a:bodyPr/>
        <a:lstStyle/>
        <a:p>
          <a:endParaRPr lang="ru-RU" sz="1600"/>
        </a:p>
      </dgm:t>
    </dgm:pt>
    <dgm:pt modelId="{E4457480-29C8-40E5-9A4A-4BBC3C9655F3}" type="parTrans" cxnId="{03956470-4CBE-4115-AFF5-873A03DF4631}">
      <dgm:prSet/>
      <dgm:spPr/>
      <dgm:t>
        <a:bodyPr/>
        <a:lstStyle/>
        <a:p>
          <a:endParaRPr lang="ru-RU" sz="1600"/>
        </a:p>
      </dgm:t>
    </dgm:pt>
    <dgm:pt modelId="{8CE938C4-3607-467F-8C2B-F25B30E32FC8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12.Тетрадь (или листок) взаимодействия с педагогами образовательного  учреждения (ведётся на </a:t>
          </a:r>
          <a:r>
            <a:rPr lang="ru-RU" sz="1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логогруппе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043C556C-3FEB-4AB2-BE68-F23283259F73}" type="parTrans" cxnId="{19DFA460-8DEA-49A6-A341-BC3841AF3AEC}">
      <dgm:prSet/>
      <dgm:spPr/>
      <dgm:t>
        <a:bodyPr/>
        <a:lstStyle/>
        <a:p>
          <a:endParaRPr lang="ru-RU" sz="1600"/>
        </a:p>
      </dgm:t>
    </dgm:pt>
    <dgm:pt modelId="{A9E016C0-054A-4884-9FF9-82B6467E8C89}" type="sibTrans" cxnId="{19DFA460-8DEA-49A6-A341-BC3841AF3AEC}">
      <dgm:prSet/>
      <dgm:spPr/>
      <dgm:t>
        <a:bodyPr/>
        <a:lstStyle/>
        <a:p>
          <a:endParaRPr lang="ru-RU" sz="1600"/>
        </a:p>
      </dgm:t>
    </dgm:pt>
    <dgm:pt modelId="{EC2E1227-5AB3-4869-8C05-9A84D39C25C2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11. Перспективный план работы на летне-оздоровительный период. </a:t>
          </a:r>
        </a:p>
      </dgm:t>
    </dgm:pt>
    <dgm:pt modelId="{E67E808E-CE9F-49FC-9575-4BFD3AFDC947}" type="parTrans" cxnId="{F799EEAA-1CD1-47BF-ABDB-CC1B7AFD086C}">
      <dgm:prSet/>
      <dgm:spPr/>
      <dgm:t>
        <a:bodyPr/>
        <a:lstStyle/>
        <a:p>
          <a:endParaRPr lang="ru-RU" sz="1600"/>
        </a:p>
      </dgm:t>
    </dgm:pt>
    <dgm:pt modelId="{DC89ABD4-594D-403D-94E1-1017D114EEEB}" type="sibTrans" cxnId="{F799EEAA-1CD1-47BF-ABDB-CC1B7AFD086C}">
      <dgm:prSet/>
      <dgm:spPr/>
      <dgm:t>
        <a:bodyPr/>
        <a:lstStyle/>
        <a:p>
          <a:endParaRPr lang="ru-RU" sz="1600"/>
        </a:p>
      </dgm:t>
    </dgm:pt>
    <dgm:pt modelId="{9F4136FD-2530-4B47-AA88-52D9246FDE5B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9. Годовой план работы учителя-логопеда на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логопункте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8C1DBE55-CF1E-4D32-A047-179A6ADF51DB}" type="parTrans" cxnId="{91B2DDDD-2930-4DD3-A57B-C6D6C0967DEB}">
      <dgm:prSet/>
      <dgm:spPr/>
      <dgm:t>
        <a:bodyPr/>
        <a:lstStyle/>
        <a:p>
          <a:endParaRPr lang="ru-RU"/>
        </a:p>
      </dgm:t>
    </dgm:pt>
    <dgm:pt modelId="{C3B3CBA4-5C7A-4CC3-8AE9-7C7042D8E9CA}" type="sibTrans" cxnId="{91B2DDDD-2930-4DD3-A57B-C6D6C0967DEB}">
      <dgm:prSet/>
      <dgm:spPr/>
      <dgm:t>
        <a:bodyPr/>
        <a:lstStyle/>
        <a:p>
          <a:endParaRPr lang="ru-RU"/>
        </a:p>
      </dgm:t>
    </dgm:pt>
    <dgm:pt modelId="{B45F19FF-3A0E-4414-A1E2-C1835CF56F09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13.Тетрадь взаимодействия с родителями (законными представителями).Индивидуальные тетради детей (содержит структуру дефекта, дату проведённого занятия, примерное содержание, продукты практической деятельности детей). </a:t>
          </a:r>
        </a:p>
      </dgm:t>
    </dgm:pt>
    <dgm:pt modelId="{22B468CC-6B54-4767-8A5F-C53F54B7DBDE}" type="parTrans" cxnId="{D4EF648A-26CD-4EBE-BE4A-B1B1DE3A5352}">
      <dgm:prSet/>
      <dgm:spPr/>
      <dgm:t>
        <a:bodyPr/>
        <a:lstStyle/>
        <a:p>
          <a:endParaRPr lang="ru-RU"/>
        </a:p>
      </dgm:t>
    </dgm:pt>
    <dgm:pt modelId="{92EAD3B8-6FE7-4347-AA3F-D667E3CF3626}" type="sibTrans" cxnId="{D4EF648A-26CD-4EBE-BE4A-B1B1DE3A5352}">
      <dgm:prSet/>
      <dgm:spPr/>
      <dgm:t>
        <a:bodyPr/>
        <a:lstStyle/>
        <a:p>
          <a:endParaRPr lang="ru-RU"/>
        </a:p>
      </dgm:t>
    </dgm:pt>
    <dgm:pt modelId="{BA3D0C09-9F99-4793-AB87-D119C4FA03DF}">
      <dgm:prSet custT="1"/>
      <dgm:spPr>
        <a:solidFill>
          <a:schemeClr val="bg1"/>
        </a:solidFill>
      </dgm:spPr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7. Рабочая программа специалиста.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8. Индивидуальный образовательный маршрут ребёнка с ОВЗ.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8F666A3-E984-4D18-9E54-E92087ACCFB6}" type="sibTrans" cxnId="{0F4FCF0D-CEC6-4EB5-8E7D-2F2AE05EAAF8}">
      <dgm:prSet/>
      <dgm:spPr/>
      <dgm:t>
        <a:bodyPr/>
        <a:lstStyle/>
        <a:p>
          <a:endParaRPr lang="ru-RU" sz="1600"/>
        </a:p>
      </dgm:t>
    </dgm:pt>
    <dgm:pt modelId="{7AE7EC95-BF54-4A8C-9B7E-4BBFDCE75836}" type="parTrans" cxnId="{0F4FCF0D-CEC6-4EB5-8E7D-2F2AE05EAAF8}">
      <dgm:prSet/>
      <dgm:spPr/>
      <dgm:t>
        <a:bodyPr/>
        <a:lstStyle/>
        <a:p>
          <a:endParaRPr lang="ru-RU" sz="1600"/>
        </a:p>
      </dgm:t>
    </dgm:pt>
    <dgm:pt modelId="{A3BA4F1C-B5C9-4494-8AA0-C2C4AA856FCF}" type="pres">
      <dgm:prSet presAssocID="{753E38F8-D612-4F49-9402-F7B700216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66CC8-AED4-41EB-B455-71382BE447EC}" type="pres">
      <dgm:prSet presAssocID="{CABE9759-A1D9-4585-B0ED-4F3C12D05CB6}" presName="parentText" presStyleLbl="node1" presStyleIdx="0" presStyleCnt="7" custScaleY="40580" custLinFactY="-42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BB61C-4627-4615-AF76-62B22056CE4D}" type="pres">
      <dgm:prSet presAssocID="{698BBE63-2D2A-455A-922E-6891B13E0D14}" presName="spacer" presStyleCnt="0"/>
      <dgm:spPr/>
    </dgm:pt>
    <dgm:pt modelId="{CD7FC265-8840-4B14-982C-5169D0FAA347}" type="pres">
      <dgm:prSet presAssocID="{BA3D0C09-9F99-4793-AB87-D119C4FA03DF}" presName="parentText" presStyleLbl="node1" presStyleIdx="1" presStyleCnt="7" custScaleY="35288" custLinFactY="-74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4D0FD-5D94-4E1A-AC87-EFD3112CA65B}" type="pres">
      <dgm:prSet presAssocID="{68F666A3-E984-4D18-9E54-E92087ACCFB6}" presName="spacer" presStyleCnt="0"/>
      <dgm:spPr/>
    </dgm:pt>
    <dgm:pt modelId="{EF6B331A-6CC4-4C96-8750-BDDEE61E283A}" type="pres">
      <dgm:prSet presAssocID="{9F4136FD-2530-4B47-AA88-52D9246FDE5B}" presName="parentText" presStyleLbl="node1" presStyleIdx="2" presStyleCnt="7" custScaleX="102381" custScaleY="16310" custLinFactY="-54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63E9F-7643-42FA-8EB3-2FAD3486717F}" type="pres">
      <dgm:prSet presAssocID="{C3B3CBA4-5C7A-4CC3-8AE9-7C7042D8E9CA}" presName="spacer" presStyleCnt="0"/>
      <dgm:spPr/>
    </dgm:pt>
    <dgm:pt modelId="{9DC5D8B8-54D6-4839-AC40-DB1EE57B64E6}" type="pres">
      <dgm:prSet presAssocID="{81A80FFE-AFA9-423D-B589-C43AA067AF72}" presName="parentText" presStyleLbl="node1" presStyleIdx="3" presStyleCnt="7" custScaleY="13595" custLinFactY="-5129" custLinFactNeighborX="9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68EEE-EBDE-4C0F-857B-8DBEF8AB56B1}" type="pres">
      <dgm:prSet presAssocID="{AB8A5405-6773-4F0A-962E-93F74141E06E}" presName="spacer" presStyleCnt="0"/>
      <dgm:spPr/>
    </dgm:pt>
    <dgm:pt modelId="{2A8BD774-353E-49B7-BF68-70887AE8EB3F}" type="pres">
      <dgm:prSet presAssocID="{EC2E1227-5AB3-4869-8C05-9A84D39C25C2}" presName="parentText" presStyleLbl="node1" presStyleIdx="4" presStyleCnt="7" custScaleY="17687" custLinFactY="-24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F297D-BEBB-48F3-A923-50A331614828}" type="pres">
      <dgm:prSet presAssocID="{DC89ABD4-594D-403D-94E1-1017D114EEEB}" presName="spacer" presStyleCnt="0"/>
      <dgm:spPr/>
    </dgm:pt>
    <dgm:pt modelId="{6E91D9BE-2FBD-4E28-9DFD-824741854751}" type="pres">
      <dgm:prSet presAssocID="{8CE938C4-3607-467F-8C2B-F25B30E32FC8}" presName="parentText" presStyleLbl="node1" presStyleIdx="5" presStyleCnt="7" custScaleY="21137" custLinFactY="-2003" custLinFactNeighborX="6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6437-8B7A-4C4E-A529-78E29A854338}" type="pres">
      <dgm:prSet presAssocID="{A9E016C0-054A-4884-9FF9-82B6467E8C89}" presName="spacer" presStyleCnt="0"/>
      <dgm:spPr/>
    </dgm:pt>
    <dgm:pt modelId="{10C1A73C-20EB-4C93-9825-A7BDCE7200BF}" type="pres">
      <dgm:prSet presAssocID="{B45F19FF-3A0E-4414-A1E2-C1835CF56F09}" presName="parentText" presStyleLbl="node1" presStyleIdx="6" presStyleCnt="7" custScaleY="34381" custLinFactY="16699" custLinFactNeighborX="-11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FA460-8DEA-49A6-A341-BC3841AF3AEC}" srcId="{753E38F8-D612-4F49-9402-F7B700216FA8}" destId="{8CE938C4-3607-467F-8C2B-F25B30E32FC8}" srcOrd="5" destOrd="0" parTransId="{043C556C-3FEB-4AB2-BE68-F23283259F73}" sibTransId="{A9E016C0-054A-4884-9FF9-82B6467E8C89}"/>
    <dgm:cxn modelId="{91B2DDDD-2930-4DD3-A57B-C6D6C0967DEB}" srcId="{753E38F8-D612-4F49-9402-F7B700216FA8}" destId="{9F4136FD-2530-4B47-AA88-52D9246FDE5B}" srcOrd="2" destOrd="0" parTransId="{8C1DBE55-CF1E-4D32-A047-179A6ADF51DB}" sibTransId="{C3B3CBA4-5C7A-4CC3-8AE9-7C7042D8E9CA}"/>
    <dgm:cxn modelId="{CB250258-223E-4F92-8B3B-3557FABD0083}" type="presOf" srcId="{753E38F8-D612-4F49-9402-F7B700216FA8}" destId="{A3BA4F1C-B5C9-4494-8AA0-C2C4AA856FCF}" srcOrd="0" destOrd="0" presId="urn:microsoft.com/office/officeart/2005/8/layout/vList2"/>
    <dgm:cxn modelId="{74299B59-710D-46B2-963C-FE0128BAE57B}" type="presOf" srcId="{EC2E1227-5AB3-4869-8C05-9A84D39C25C2}" destId="{2A8BD774-353E-49B7-BF68-70887AE8EB3F}" srcOrd="0" destOrd="0" presId="urn:microsoft.com/office/officeart/2005/8/layout/vList2"/>
    <dgm:cxn modelId="{0F4FCF0D-CEC6-4EB5-8E7D-2F2AE05EAAF8}" srcId="{753E38F8-D612-4F49-9402-F7B700216FA8}" destId="{BA3D0C09-9F99-4793-AB87-D119C4FA03DF}" srcOrd="1" destOrd="0" parTransId="{7AE7EC95-BF54-4A8C-9B7E-4BBFDCE75836}" sibTransId="{68F666A3-E984-4D18-9E54-E92087ACCFB6}"/>
    <dgm:cxn modelId="{D4EF648A-26CD-4EBE-BE4A-B1B1DE3A5352}" srcId="{753E38F8-D612-4F49-9402-F7B700216FA8}" destId="{B45F19FF-3A0E-4414-A1E2-C1835CF56F09}" srcOrd="6" destOrd="0" parTransId="{22B468CC-6B54-4767-8A5F-C53F54B7DBDE}" sibTransId="{92EAD3B8-6FE7-4347-AA3F-D667E3CF3626}"/>
    <dgm:cxn modelId="{6A0FA869-9951-4051-9D5F-1D591790B495}" type="presOf" srcId="{CABE9759-A1D9-4585-B0ED-4F3C12D05CB6}" destId="{E0D66CC8-AED4-41EB-B455-71382BE447EC}" srcOrd="0" destOrd="0" presId="urn:microsoft.com/office/officeart/2005/8/layout/vList2"/>
    <dgm:cxn modelId="{D2ECE719-C70C-4536-BBCF-849625B42FD3}" type="presOf" srcId="{8CE938C4-3607-467F-8C2B-F25B30E32FC8}" destId="{6E91D9BE-2FBD-4E28-9DFD-824741854751}" srcOrd="0" destOrd="0" presId="urn:microsoft.com/office/officeart/2005/8/layout/vList2"/>
    <dgm:cxn modelId="{36DAFA75-1CAE-4B4A-9F55-84EC95079E48}" type="presOf" srcId="{9F4136FD-2530-4B47-AA88-52D9246FDE5B}" destId="{EF6B331A-6CC4-4C96-8750-BDDEE61E283A}" srcOrd="0" destOrd="0" presId="urn:microsoft.com/office/officeart/2005/8/layout/vList2"/>
    <dgm:cxn modelId="{A2398126-C38D-405B-98AB-FAA1F281E9B2}" type="presOf" srcId="{81A80FFE-AFA9-423D-B589-C43AA067AF72}" destId="{9DC5D8B8-54D6-4839-AC40-DB1EE57B64E6}" srcOrd="0" destOrd="0" presId="urn:microsoft.com/office/officeart/2005/8/layout/vList2"/>
    <dgm:cxn modelId="{03956470-4CBE-4115-AFF5-873A03DF4631}" srcId="{753E38F8-D612-4F49-9402-F7B700216FA8}" destId="{81A80FFE-AFA9-423D-B589-C43AA067AF72}" srcOrd="3" destOrd="0" parTransId="{E4457480-29C8-40E5-9A4A-4BBC3C9655F3}" sibTransId="{AB8A5405-6773-4F0A-962E-93F74141E06E}"/>
    <dgm:cxn modelId="{BE7A1D27-5E3B-4182-9A1F-D278408B516B}" srcId="{753E38F8-D612-4F49-9402-F7B700216FA8}" destId="{CABE9759-A1D9-4585-B0ED-4F3C12D05CB6}" srcOrd="0" destOrd="0" parTransId="{1ABFB8A9-C6B9-4B30-B6AF-04DE765E9962}" sibTransId="{698BBE63-2D2A-455A-922E-6891B13E0D14}"/>
    <dgm:cxn modelId="{F799EEAA-1CD1-47BF-ABDB-CC1B7AFD086C}" srcId="{753E38F8-D612-4F49-9402-F7B700216FA8}" destId="{EC2E1227-5AB3-4869-8C05-9A84D39C25C2}" srcOrd="4" destOrd="0" parTransId="{E67E808E-CE9F-49FC-9575-4BFD3AFDC947}" sibTransId="{DC89ABD4-594D-403D-94E1-1017D114EEEB}"/>
    <dgm:cxn modelId="{6422AA38-7F54-4542-BF58-2DE4B2FA978C}" type="presOf" srcId="{B45F19FF-3A0E-4414-A1E2-C1835CF56F09}" destId="{10C1A73C-20EB-4C93-9825-A7BDCE7200BF}" srcOrd="0" destOrd="0" presId="urn:microsoft.com/office/officeart/2005/8/layout/vList2"/>
    <dgm:cxn modelId="{F20AD672-2E81-4D33-9676-ED908F85BAAF}" type="presOf" srcId="{BA3D0C09-9F99-4793-AB87-D119C4FA03DF}" destId="{CD7FC265-8840-4B14-982C-5169D0FAA347}" srcOrd="0" destOrd="0" presId="urn:microsoft.com/office/officeart/2005/8/layout/vList2"/>
    <dgm:cxn modelId="{84512E87-C994-4C15-8320-071429408816}" type="presParOf" srcId="{A3BA4F1C-B5C9-4494-8AA0-C2C4AA856FCF}" destId="{E0D66CC8-AED4-41EB-B455-71382BE447EC}" srcOrd="0" destOrd="0" presId="urn:microsoft.com/office/officeart/2005/8/layout/vList2"/>
    <dgm:cxn modelId="{A37BF628-71E7-409F-A150-B95845F290D0}" type="presParOf" srcId="{A3BA4F1C-B5C9-4494-8AA0-C2C4AA856FCF}" destId="{37CBB61C-4627-4615-AF76-62B22056CE4D}" srcOrd="1" destOrd="0" presId="urn:microsoft.com/office/officeart/2005/8/layout/vList2"/>
    <dgm:cxn modelId="{DD6D8A03-F997-4669-9CEC-90F82D129A70}" type="presParOf" srcId="{A3BA4F1C-B5C9-4494-8AA0-C2C4AA856FCF}" destId="{CD7FC265-8840-4B14-982C-5169D0FAA347}" srcOrd="2" destOrd="0" presId="urn:microsoft.com/office/officeart/2005/8/layout/vList2"/>
    <dgm:cxn modelId="{EC399A6A-216E-4075-9159-3DB6C1D397DD}" type="presParOf" srcId="{A3BA4F1C-B5C9-4494-8AA0-C2C4AA856FCF}" destId="{5C24D0FD-5D94-4E1A-AC87-EFD3112CA65B}" srcOrd="3" destOrd="0" presId="urn:microsoft.com/office/officeart/2005/8/layout/vList2"/>
    <dgm:cxn modelId="{0D749F0E-0D72-4DEE-AD31-5DEF3BDA680D}" type="presParOf" srcId="{A3BA4F1C-B5C9-4494-8AA0-C2C4AA856FCF}" destId="{EF6B331A-6CC4-4C96-8750-BDDEE61E283A}" srcOrd="4" destOrd="0" presId="urn:microsoft.com/office/officeart/2005/8/layout/vList2"/>
    <dgm:cxn modelId="{EEBEB20B-C360-456A-BC87-F7360392588C}" type="presParOf" srcId="{A3BA4F1C-B5C9-4494-8AA0-C2C4AA856FCF}" destId="{02663E9F-7643-42FA-8EB3-2FAD3486717F}" srcOrd="5" destOrd="0" presId="urn:microsoft.com/office/officeart/2005/8/layout/vList2"/>
    <dgm:cxn modelId="{1E55074C-D456-4FB1-B8AC-0F90ADA45951}" type="presParOf" srcId="{A3BA4F1C-B5C9-4494-8AA0-C2C4AA856FCF}" destId="{9DC5D8B8-54D6-4839-AC40-DB1EE57B64E6}" srcOrd="6" destOrd="0" presId="urn:microsoft.com/office/officeart/2005/8/layout/vList2"/>
    <dgm:cxn modelId="{0F4EA19C-A55F-43FF-9797-9F1FB9691E33}" type="presParOf" srcId="{A3BA4F1C-B5C9-4494-8AA0-C2C4AA856FCF}" destId="{D6568EEE-EBDE-4C0F-857B-8DBEF8AB56B1}" srcOrd="7" destOrd="0" presId="urn:microsoft.com/office/officeart/2005/8/layout/vList2"/>
    <dgm:cxn modelId="{F4E98B75-7C7E-4C16-8D61-69A081A658BB}" type="presParOf" srcId="{A3BA4F1C-B5C9-4494-8AA0-C2C4AA856FCF}" destId="{2A8BD774-353E-49B7-BF68-70887AE8EB3F}" srcOrd="8" destOrd="0" presId="urn:microsoft.com/office/officeart/2005/8/layout/vList2"/>
    <dgm:cxn modelId="{53817A9A-27F5-4D22-A69F-02C48F68E372}" type="presParOf" srcId="{A3BA4F1C-B5C9-4494-8AA0-C2C4AA856FCF}" destId="{FBBF297D-BEBB-48F3-A923-50A331614828}" srcOrd="9" destOrd="0" presId="urn:microsoft.com/office/officeart/2005/8/layout/vList2"/>
    <dgm:cxn modelId="{51895C1E-1878-4EE4-8311-8EB3BC68FAAA}" type="presParOf" srcId="{A3BA4F1C-B5C9-4494-8AA0-C2C4AA856FCF}" destId="{6E91D9BE-2FBD-4E28-9DFD-824741854751}" srcOrd="10" destOrd="0" presId="urn:microsoft.com/office/officeart/2005/8/layout/vList2"/>
    <dgm:cxn modelId="{523A35B4-1B3A-4191-A393-F5D22D958E7F}" type="presParOf" srcId="{A3BA4F1C-B5C9-4494-8AA0-C2C4AA856FCF}" destId="{6EB66437-8B7A-4C4E-A529-78E29A854338}" srcOrd="11" destOrd="0" presId="urn:microsoft.com/office/officeart/2005/8/layout/vList2"/>
    <dgm:cxn modelId="{9DFB3670-C5AC-4AD1-ABB6-82CEED943386}" type="presParOf" srcId="{A3BA4F1C-B5C9-4494-8AA0-C2C4AA856FCF}" destId="{10C1A73C-20EB-4C93-9825-A7BDCE7200B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3E38F8-D612-4F49-9402-F7B700216FA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BA4F1C-B5C9-4494-8AA0-C2C4AA856FCF}" type="pres">
      <dgm:prSet presAssocID="{753E38F8-D612-4F49-9402-F7B700216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7A9C1-FDD2-408D-87D7-93570D1EA5CA}" type="presOf" srcId="{753E38F8-D612-4F49-9402-F7B700216FA8}" destId="{A3BA4F1C-B5C9-4494-8AA0-C2C4AA856F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3E38F8-D612-4F49-9402-F7B700216FA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BA4F1C-B5C9-4494-8AA0-C2C4AA856FCF}" type="pres">
      <dgm:prSet presAssocID="{753E38F8-D612-4F49-9402-F7B700216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2B3B9-60B4-421B-9A2E-13AF823282D7}" type="presOf" srcId="{753E38F8-D612-4F49-9402-F7B700216FA8}" destId="{A3BA4F1C-B5C9-4494-8AA0-C2C4AA856F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CC9F6-C136-4E6A-8E43-A6A0B0D928C3}">
      <dsp:nvSpPr>
        <dsp:cNvPr id="0" name=""/>
        <dsp:cNvSpPr/>
      </dsp:nvSpPr>
      <dsp:spPr>
        <a:xfrm>
          <a:off x="0" y="3489"/>
          <a:ext cx="7696200" cy="9523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Диагностическое</a:t>
          </a:r>
        </a:p>
      </dsp:txBody>
      <dsp:txXfrm>
        <a:off x="0" y="3489"/>
        <a:ext cx="7696200" cy="952380"/>
      </dsp:txXfrm>
    </dsp:sp>
    <dsp:sp modelId="{155F6210-3474-4A1C-9991-A8491F359927}">
      <dsp:nvSpPr>
        <dsp:cNvPr id="0" name=""/>
        <dsp:cNvSpPr/>
      </dsp:nvSpPr>
      <dsp:spPr>
        <a:xfrm>
          <a:off x="0" y="1074797"/>
          <a:ext cx="7696200" cy="9523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Коррекционно-развивающее</a:t>
          </a:r>
        </a:p>
      </dsp:txBody>
      <dsp:txXfrm>
        <a:off x="0" y="1074797"/>
        <a:ext cx="7696200" cy="952380"/>
      </dsp:txXfrm>
    </dsp:sp>
    <dsp:sp modelId="{378FED2B-E4FD-407A-954B-6060747377A8}">
      <dsp:nvSpPr>
        <dsp:cNvPr id="0" name=""/>
        <dsp:cNvSpPr/>
      </dsp:nvSpPr>
      <dsp:spPr>
        <a:xfrm>
          <a:off x="0" y="2133737"/>
          <a:ext cx="7696200" cy="9523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/>
            <a:t>Информационно-методическое</a:t>
          </a:r>
        </a:p>
      </dsp:txBody>
      <dsp:txXfrm>
        <a:off x="0" y="2133737"/>
        <a:ext cx="7696200" cy="952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6A0E3-77EC-4124-B7AE-C265A374B27F}">
      <dsp:nvSpPr>
        <dsp:cNvPr id="0" name=""/>
        <dsp:cNvSpPr/>
      </dsp:nvSpPr>
      <dsp:spPr>
        <a:xfrm>
          <a:off x="0" y="366121"/>
          <a:ext cx="5328591" cy="89646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5DAEB-B108-455D-8325-D9484B7BA2A2}">
      <dsp:nvSpPr>
        <dsp:cNvPr id="0" name=""/>
        <dsp:cNvSpPr/>
      </dsp:nvSpPr>
      <dsp:spPr>
        <a:xfrm>
          <a:off x="296091" y="467545"/>
          <a:ext cx="777606" cy="781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3EFE-F6E9-47E5-835A-66FEA499956C}">
      <dsp:nvSpPr>
        <dsp:cNvPr id="0" name=""/>
        <dsp:cNvSpPr/>
      </dsp:nvSpPr>
      <dsp:spPr>
        <a:xfrm>
          <a:off x="1533612" y="16309"/>
          <a:ext cx="3311220" cy="147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92" tIns="156592" rIns="156592" bIns="156592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правовой документации.</a:t>
          </a:r>
        </a:p>
      </dsp:txBody>
      <dsp:txXfrm>
        <a:off x="1533612" y="16309"/>
        <a:ext cx="3311220" cy="1479608"/>
      </dsp:txXfrm>
    </dsp:sp>
    <dsp:sp modelId="{ACA57E6A-1A5F-4138-8C9F-D7A66FDD7CEF}">
      <dsp:nvSpPr>
        <dsp:cNvPr id="0" name=""/>
        <dsp:cNvSpPr/>
      </dsp:nvSpPr>
      <dsp:spPr>
        <a:xfrm>
          <a:off x="0" y="2526362"/>
          <a:ext cx="5328591" cy="12420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CE509-E7C6-4D13-9FD3-FE1593A59A4C}">
      <dsp:nvSpPr>
        <dsp:cNvPr id="0" name=""/>
        <dsp:cNvSpPr/>
      </dsp:nvSpPr>
      <dsp:spPr>
        <a:xfrm>
          <a:off x="391838" y="2474821"/>
          <a:ext cx="777606" cy="776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CCA67-1947-4FEB-8611-03B02679B259}">
      <dsp:nvSpPr>
        <dsp:cNvPr id="0" name=""/>
        <dsp:cNvSpPr/>
      </dsp:nvSpPr>
      <dsp:spPr>
        <a:xfrm>
          <a:off x="1243466" y="2310339"/>
          <a:ext cx="3193904" cy="149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92" tIns="156592" rIns="156592" bIns="156592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аналитической документации. </a:t>
          </a:r>
        </a:p>
      </dsp:txBody>
      <dsp:txXfrm>
        <a:off x="1243466" y="2310339"/>
        <a:ext cx="3193904" cy="1496860"/>
      </dsp:txXfrm>
    </dsp:sp>
    <dsp:sp modelId="{FB716B2A-2C5D-4C34-B8DA-CB09C2F6AA07}">
      <dsp:nvSpPr>
        <dsp:cNvPr id="0" name=""/>
        <dsp:cNvSpPr/>
      </dsp:nvSpPr>
      <dsp:spPr>
        <a:xfrm>
          <a:off x="0" y="4902625"/>
          <a:ext cx="5328591" cy="141107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FA581-930F-4BF5-9332-5941192370AC}">
      <dsp:nvSpPr>
        <dsp:cNvPr id="0" name=""/>
        <dsp:cNvSpPr/>
      </dsp:nvSpPr>
      <dsp:spPr>
        <a:xfrm>
          <a:off x="391838" y="4955306"/>
          <a:ext cx="777606" cy="7760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637E8-67E6-4BBE-B45B-D6C20FA31C9A}">
      <dsp:nvSpPr>
        <dsp:cNvPr id="0" name=""/>
        <dsp:cNvSpPr/>
      </dsp:nvSpPr>
      <dsp:spPr>
        <a:xfrm>
          <a:off x="1140206" y="4786504"/>
          <a:ext cx="4223395" cy="147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92" tIns="156592" rIns="156592" bIns="156592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Блок организационно-методической документации.</a:t>
          </a:r>
        </a:p>
      </dsp:txBody>
      <dsp:txXfrm>
        <a:off x="1140206" y="4786504"/>
        <a:ext cx="4223395" cy="14796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1CF8F-3A02-4828-BF9F-A6DEA7C6DBD7}">
      <dsp:nvSpPr>
        <dsp:cNvPr id="0" name=""/>
        <dsp:cNvSpPr/>
      </dsp:nvSpPr>
      <dsp:spPr>
        <a:xfrm>
          <a:off x="0" y="0"/>
          <a:ext cx="5443663" cy="585506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Титульный лист: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Ф.И.О, ДОУ №…</a:t>
          </a:r>
        </a:p>
      </dsp:txBody>
      <dsp:txXfrm>
        <a:off x="0" y="0"/>
        <a:ext cx="5443663" cy="585506"/>
      </dsp:txXfrm>
    </dsp:sp>
    <dsp:sp modelId="{F8F2F5AB-809E-41D8-8103-9E29D6200B58}">
      <dsp:nvSpPr>
        <dsp:cNvPr id="0" name=""/>
        <dsp:cNvSpPr/>
      </dsp:nvSpPr>
      <dsp:spPr>
        <a:xfrm>
          <a:off x="0" y="659621"/>
          <a:ext cx="5443663" cy="1170286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Сведения о педагоге: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Ф.И.О.; образование (что закончил, специальность, квалификация); год окончания; работа в данном учреждении (стаж, КК, работа по программе) </a:t>
          </a:r>
        </a:p>
      </dsp:txBody>
      <dsp:txXfrm>
        <a:off x="0" y="659621"/>
        <a:ext cx="5443663" cy="1170286"/>
      </dsp:txXfrm>
    </dsp:sp>
    <dsp:sp modelId="{25A30F2F-8EA3-4192-902E-D3D853594707}">
      <dsp:nvSpPr>
        <dsp:cNvPr id="0" name=""/>
        <dsp:cNvSpPr/>
      </dsp:nvSpPr>
      <dsp:spPr>
        <a:xfrm>
          <a:off x="0" y="1901363"/>
          <a:ext cx="5443663" cy="82890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3.График работы  учителя-логопеда, утвержденный руководителем дошкольного образовательного учреждения, согласованный с администрацией учреждения.</a:t>
          </a:r>
        </a:p>
      </dsp:txBody>
      <dsp:txXfrm>
        <a:off x="0" y="1901363"/>
        <a:ext cx="5443663" cy="828902"/>
      </dsp:txXfrm>
    </dsp:sp>
    <dsp:sp modelId="{1175A9BE-016C-4E32-A8BA-F5BE66F60D99}">
      <dsp:nvSpPr>
        <dsp:cNvPr id="0" name=""/>
        <dsp:cNvSpPr/>
      </dsp:nvSpPr>
      <dsp:spPr>
        <a:xfrm>
          <a:off x="0" y="2680912"/>
          <a:ext cx="5443663" cy="71499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4.Циклограмма деятельности учителя-логопеда, утвержденный руководителем дошкольного образовательного учреждения  </a:t>
          </a:r>
        </a:p>
      </dsp:txBody>
      <dsp:txXfrm>
        <a:off x="0" y="2680912"/>
        <a:ext cx="5443663" cy="714998"/>
      </dsp:txXfrm>
    </dsp:sp>
    <dsp:sp modelId="{55C4CB85-6BCD-4BF8-8681-EA4B94D71335}">
      <dsp:nvSpPr>
        <dsp:cNvPr id="0" name=""/>
        <dsp:cNvSpPr/>
      </dsp:nvSpPr>
      <dsp:spPr>
        <a:xfrm>
          <a:off x="0" y="3374586"/>
          <a:ext cx="5443663" cy="482310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5.Список детей, зачисленных на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374586"/>
        <a:ext cx="5443663" cy="482310"/>
      </dsp:txXfrm>
    </dsp:sp>
    <dsp:sp modelId="{F168C338-3DBF-450A-BC3B-BA37AB4D97FA}">
      <dsp:nvSpPr>
        <dsp:cNvPr id="0" name=""/>
        <dsp:cNvSpPr/>
      </dsp:nvSpPr>
      <dsp:spPr>
        <a:xfrm>
          <a:off x="0" y="3873476"/>
          <a:ext cx="5443663" cy="62898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6.Расписание занятий учителя-логопеда, утверждённый руководителем дошкольного образовательного учреждения </a:t>
          </a:r>
        </a:p>
      </dsp:txBody>
      <dsp:txXfrm>
        <a:off x="0" y="3873476"/>
        <a:ext cx="5443663" cy="628982"/>
      </dsp:txXfrm>
    </dsp:sp>
    <dsp:sp modelId="{2699D475-ADD3-407B-839C-354C1FA779BE}">
      <dsp:nvSpPr>
        <dsp:cNvPr id="0" name=""/>
        <dsp:cNvSpPr/>
      </dsp:nvSpPr>
      <dsp:spPr>
        <a:xfrm>
          <a:off x="0" y="4403970"/>
          <a:ext cx="5443663" cy="1170286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7.Материал для проведения консультаций (материал по работе с родителями, воспитателями, педагогами: статьи, наглядность планирование материал из журналов, книг и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)7.</a:t>
          </a:r>
        </a:p>
      </dsp:txBody>
      <dsp:txXfrm>
        <a:off x="0" y="4403970"/>
        <a:ext cx="5443663" cy="1170286"/>
      </dsp:txXfrm>
    </dsp:sp>
    <dsp:sp modelId="{A5EA4945-C66A-4C52-82EA-7E4BD8CDB9FC}">
      <dsp:nvSpPr>
        <dsp:cNvPr id="0" name=""/>
        <dsp:cNvSpPr/>
      </dsp:nvSpPr>
      <dsp:spPr>
        <a:xfrm>
          <a:off x="0" y="5583767"/>
          <a:ext cx="5443663" cy="37306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8.Каталог методической  литературы кабинета. </a:t>
          </a:r>
          <a:endParaRPr lang="ru-RU" sz="1400" kern="1200" dirty="0"/>
        </a:p>
      </dsp:txBody>
      <dsp:txXfrm>
        <a:off x="0" y="5583767"/>
        <a:ext cx="5443663" cy="373064"/>
      </dsp:txXfrm>
    </dsp:sp>
    <dsp:sp modelId="{834FF122-82D3-460F-BD58-1548AC80BFA5}">
      <dsp:nvSpPr>
        <dsp:cNvPr id="0" name=""/>
        <dsp:cNvSpPr/>
      </dsp:nvSpPr>
      <dsp:spPr>
        <a:xfrm>
          <a:off x="0" y="5916210"/>
          <a:ext cx="5443663" cy="309259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9.Оборудование</a:t>
          </a:r>
        </a:p>
      </dsp:txBody>
      <dsp:txXfrm>
        <a:off x="0" y="5916210"/>
        <a:ext cx="5443663" cy="309259"/>
      </dsp:txXfrm>
    </dsp:sp>
    <dsp:sp modelId="{AC0D8FC6-3E24-4408-9FDF-6C5CCE2FFDDC}">
      <dsp:nvSpPr>
        <dsp:cNvPr id="0" name=""/>
        <dsp:cNvSpPr/>
      </dsp:nvSpPr>
      <dsp:spPr>
        <a:xfrm>
          <a:off x="0" y="6266141"/>
          <a:ext cx="5443663" cy="391519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10.Мебель</a:t>
          </a:r>
        </a:p>
      </dsp:txBody>
      <dsp:txXfrm>
        <a:off x="0" y="6266141"/>
        <a:ext cx="5443663" cy="3915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FA540-54A7-4277-A55C-43B24DBB98A3}">
      <dsp:nvSpPr>
        <dsp:cNvPr id="0" name=""/>
        <dsp:cNvSpPr/>
      </dsp:nvSpPr>
      <dsp:spPr>
        <a:xfrm>
          <a:off x="0" y="17426"/>
          <a:ext cx="6048672" cy="63804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родителей на зачисление ребёнка на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7426"/>
        <a:ext cx="6048672" cy="638041"/>
      </dsp:txXfrm>
    </dsp:sp>
    <dsp:sp modelId="{46ED667C-1780-4E6B-AA42-6AA3DFB0393E}">
      <dsp:nvSpPr>
        <dsp:cNvPr id="0" name=""/>
        <dsp:cNvSpPr/>
      </dsp:nvSpPr>
      <dsp:spPr>
        <a:xfrm>
          <a:off x="0" y="1258922"/>
          <a:ext cx="6048672" cy="904763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.Согласие родителей на проведение психолого-педагогического обследования специалистами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</a:p>
      </dsp:txBody>
      <dsp:txXfrm>
        <a:off x="0" y="1258922"/>
        <a:ext cx="6048672" cy="904763"/>
      </dsp:txXfrm>
    </dsp:sp>
    <dsp:sp modelId="{9DC5D8B8-54D6-4839-AC40-DB1EE57B64E6}">
      <dsp:nvSpPr>
        <dsp:cNvPr id="0" name=""/>
        <dsp:cNvSpPr/>
      </dsp:nvSpPr>
      <dsp:spPr>
        <a:xfrm>
          <a:off x="0" y="2437814"/>
          <a:ext cx="6048672" cy="790116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3.Журнал  обследования речи детей, посещающих ДОУ.</a:t>
          </a:r>
        </a:p>
      </dsp:txBody>
      <dsp:txXfrm>
        <a:off x="0" y="2437814"/>
        <a:ext cx="6048672" cy="790116"/>
      </dsp:txXfrm>
    </dsp:sp>
    <dsp:sp modelId="{A84A8019-A7CD-420B-8A4F-4731632758DC}">
      <dsp:nvSpPr>
        <dsp:cNvPr id="0" name=""/>
        <dsp:cNvSpPr/>
      </dsp:nvSpPr>
      <dsp:spPr>
        <a:xfrm>
          <a:off x="0" y="3635189"/>
          <a:ext cx="6048672" cy="55672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Журнал учета посещаемости занятий  детьми.</a:t>
          </a:r>
        </a:p>
      </dsp:txBody>
      <dsp:txXfrm>
        <a:off x="0" y="3635189"/>
        <a:ext cx="6048672" cy="556722"/>
      </dsp:txXfrm>
    </dsp:sp>
    <dsp:sp modelId="{BACD1EA0-D979-4998-AFA2-DD54E9385D83}">
      <dsp:nvSpPr>
        <dsp:cNvPr id="0" name=""/>
        <dsp:cNvSpPr/>
      </dsp:nvSpPr>
      <dsp:spPr>
        <a:xfrm>
          <a:off x="0" y="4427276"/>
          <a:ext cx="6048672" cy="970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5.Журнал регистрации детей, нуждающихся в коррекционной (логопедической) помощи. </a:t>
          </a:r>
        </a:p>
      </dsp:txBody>
      <dsp:txXfrm>
        <a:off x="0" y="4427276"/>
        <a:ext cx="6048672" cy="9700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66CC8-AED4-41EB-B455-71382BE447EC}">
      <dsp:nvSpPr>
        <dsp:cNvPr id="0" name=""/>
        <dsp:cNvSpPr/>
      </dsp:nvSpPr>
      <dsp:spPr>
        <a:xfrm>
          <a:off x="0" y="0"/>
          <a:ext cx="6355253" cy="1332554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Журнал регистрации посещения консультаций родителей (законных представителей) .</a:t>
          </a:r>
        </a:p>
      </dsp:txBody>
      <dsp:txXfrm>
        <a:off x="0" y="0"/>
        <a:ext cx="6355253" cy="1332554"/>
      </dsp:txXfrm>
    </dsp:sp>
    <dsp:sp modelId="{CD7FC265-8840-4B14-982C-5169D0FAA347}">
      <dsp:nvSpPr>
        <dsp:cNvPr id="0" name=""/>
        <dsp:cNvSpPr/>
      </dsp:nvSpPr>
      <dsp:spPr>
        <a:xfrm>
          <a:off x="0" y="1131644"/>
          <a:ext cx="6355253" cy="1158777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Рабочая программа специалиста.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 Индивидуальный образовательный маршрут ребёнка с ОВЗ.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1131644"/>
        <a:ext cx="6355253" cy="1158777"/>
      </dsp:txXfrm>
    </dsp:sp>
    <dsp:sp modelId="{EF6B331A-6CC4-4C96-8750-BDDEE61E283A}">
      <dsp:nvSpPr>
        <dsp:cNvPr id="0" name=""/>
        <dsp:cNvSpPr/>
      </dsp:nvSpPr>
      <dsp:spPr>
        <a:xfrm>
          <a:off x="0" y="2359187"/>
          <a:ext cx="6355253" cy="5355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 Годовой план работы учителя-логопеда на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логопункте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0" y="2359187"/>
        <a:ext cx="6355253" cy="535583"/>
      </dsp:txXfrm>
    </dsp:sp>
    <dsp:sp modelId="{9DC5D8B8-54D6-4839-AC40-DB1EE57B64E6}">
      <dsp:nvSpPr>
        <dsp:cNvPr id="0" name=""/>
        <dsp:cNvSpPr/>
      </dsp:nvSpPr>
      <dsp:spPr>
        <a:xfrm>
          <a:off x="0" y="2903704"/>
          <a:ext cx="6355253" cy="44642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 План подгрупповых и индивидуальных занятий с детьми.</a:t>
          </a:r>
        </a:p>
      </dsp:txBody>
      <dsp:txXfrm>
        <a:off x="0" y="2903704"/>
        <a:ext cx="6355253" cy="446428"/>
      </dsp:txXfrm>
    </dsp:sp>
    <dsp:sp modelId="{2A8BD774-353E-49B7-BF68-70887AE8EB3F}">
      <dsp:nvSpPr>
        <dsp:cNvPr id="0" name=""/>
        <dsp:cNvSpPr/>
      </dsp:nvSpPr>
      <dsp:spPr>
        <a:xfrm>
          <a:off x="0" y="3438600"/>
          <a:ext cx="6355253" cy="5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11. Перспективный план работы на летне-оздоровительный период. </a:t>
          </a:r>
        </a:p>
      </dsp:txBody>
      <dsp:txXfrm>
        <a:off x="0" y="3438600"/>
        <a:ext cx="6355253" cy="580800"/>
      </dsp:txXfrm>
    </dsp:sp>
    <dsp:sp modelId="{6E91D9BE-2FBD-4E28-9DFD-824741854751}">
      <dsp:nvSpPr>
        <dsp:cNvPr id="0" name=""/>
        <dsp:cNvSpPr/>
      </dsp:nvSpPr>
      <dsp:spPr>
        <a:xfrm>
          <a:off x="0" y="4033589"/>
          <a:ext cx="6355253" cy="6940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12.Тетрадь (или листок) взаимодействия с педагогами образовательного  учреждения (ведётся на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логогруппе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>
        <a:off x="0" y="4033589"/>
        <a:ext cx="6355253" cy="694090"/>
      </dsp:txXfrm>
    </dsp:sp>
    <dsp:sp modelId="{10C1A73C-20EB-4C93-9825-A7BDCE7200BF}">
      <dsp:nvSpPr>
        <dsp:cNvPr id="0" name=""/>
        <dsp:cNvSpPr/>
      </dsp:nvSpPr>
      <dsp:spPr>
        <a:xfrm>
          <a:off x="0" y="4838668"/>
          <a:ext cx="6355253" cy="11289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13.Тетрадь взаимодействия с родителями (законными представителями).Индивидуальные тетради детей (содержит структуру дефекта, дату проведённого занятия, примерное содержание, продукты практической деятельности детей). </a:t>
          </a:r>
        </a:p>
      </dsp:txBody>
      <dsp:txXfrm>
        <a:off x="0" y="4838668"/>
        <a:ext cx="6355253" cy="11289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978A-5689-44FC-93B9-6F49639C712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2979-85CB-45DE-AE48-269C6C80C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29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92979-85CB-45DE-AE48-269C6C80CF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19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92979-85CB-45DE-AE48-269C6C80CF5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31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0B22BB-6E79-4C61-BCA8-69163776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DF68176-ABB8-4186-9F74-BFB007D3C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C810B7-3D60-4B8E-A3BF-C56AD07C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A1E7E3-3171-4784-86C1-15898BB4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10A37D-F7C8-4249-BF96-DF6F4A2E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74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FE4BA-42DA-4F8B-B142-F8C16308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D98C3C-AB02-48B3-84F0-5CE1D5B89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03B435-5624-4913-8A8C-41CF3817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1C09BD-92E0-4812-BBCD-BB734D38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FAE731-FBDB-4953-B5D1-E0B410E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03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BF66B3-5E17-4CD3-AAAB-98E36C4C4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0CA0FC-DCD3-4C59-A349-35BF511C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914115-CF39-459A-8DC2-CA876D80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A70FC8-A1AF-4390-929E-97D48A29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D834D1-ABD9-4EB7-9B3A-1D0F529B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4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DA6571-D5F9-4871-A80F-4FFC4450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894FFD-5E96-4741-9745-ECAB0ECC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E1255F-5A0B-48BA-9F20-CA44C515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477B80-EE9D-4CBD-848E-EC3FE71F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29961D-51E4-4813-9693-10C084BD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0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01DEC8-E9D4-4068-B340-43732757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15BF8D-5AD6-4D26-A7C3-AF172C1B4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900C8B-A48B-4797-AFCE-994CCFE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AB5D62-FD2A-4C97-8405-5F179D47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2E928-9FE7-43F4-9CD5-4ECA7E7A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0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BB86D-CB33-420A-B9DC-7D10C84A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9783B8-F11F-44A8-BC51-0E7752FF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122695-5118-4ADE-96D2-37695DC57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BEB81D-44B8-4594-B87C-C6119687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1D7402-1A01-429E-A513-DB2615B4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6413F7-6BB1-4AC2-A447-B4AB9B28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55486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E4CA52-1E03-427C-B164-2071554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E05B33-7446-4928-BC70-A1C8A11E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DB60DA-4B9E-4138-8CA2-183CEB3B5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B0BBF6-55D9-4E1A-A295-C1E0D31BE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86669B5-BB2A-4499-9B68-42BB52D19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BAB8EE-AB4F-41D6-A862-D29DEC38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83022B-154B-4A8C-A394-BD48E9D4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A490EA6-0420-4441-AE21-3C814D1F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0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A714D-8610-4D40-A33E-E6D78B89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E449E74-59E0-431E-A50E-0A475556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60246FF-E1A1-421C-8EBF-052F2BD9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BBDAA8-174B-4902-B7FD-B0860748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7D0ED3B-7DB7-473E-95D3-86F5C9D1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04CD8D8-DA70-4826-93E6-F4C05F48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7159F0-AB81-4109-8D9D-7F868165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5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CAF2D-CF93-4593-B5B5-019E34DB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B9683B-97F6-4DE0-8D8A-0F39F53D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CDF8F6-2B4A-4ACD-AEAE-D4FCC1DE8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1FA2A9-8F0F-42ED-994C-7B1D2C10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139A72-9655-408A-9F0F-D596F131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72B27A-2135-495B-A7E9-F52F38EB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7746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4B1D28-67D8-4B33-A484-17F03876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9B058C-87CC-41A8-843B-0A33B5820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C3119A-09AA-4275-AD8D-92DDBF64B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F111D11-BD05-46DD-81DC-ADA3F985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8E2A91-1EAC-4864-A533-10E4D497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5D6443-BEB0-4420-B46A-F0C52851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2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F3AEB-BD65-45E0-A83A-A0800BFC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7B08F1-46A5-4AA1-B096-B07C5472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4638FA-567F-490D-8646-7406472F5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7AA7-4E99-4EE3-B2D1-EBBA381BD969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7C463-5750-499D-BD8B-057AA5080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DCC8FA-F491-47B7-B2C9-A5D8AB927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711-399A-4C10-8303-501A17D8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0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rraduga.tvoysadik.ru/?section_id=16" TargetMode="External"/><Relationship Id="rId5" Type="http://schemas.openxmlformats.org/officeDocument/2006/relationships/hyperlink" Target="mailto:tmpmpk3001927@mail.ru" TargetMode="External"/><Relationship Id="rId4" Type="http://schemas.openxmlformats.org/officeDocument/2006/relationships/hyperlink" Target="https://go.2gis.com/a4jy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AAD3AA2-6B19-4236-AB23-1A139D6D3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75495"/>
            <a:ext cx="6743700" cy="2554424"/>
          </a:xfrm>
          <a:noFill/>
          <a:ln w="38100" cap="sq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Документационное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логопункте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CD2909A-4964-407A-BD16-573748AD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12022"/>
            <a:ext cx="8147248" cy="52322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5F981592-4BFC-47BE-89CB-42BFFF33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36" y="728700"/>
            <a:ext cx="7283152" cy="5400600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5.Звукопроизношение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6644B6BE-6F08-4207-9896-6BF01D584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0434903"/>
              </p:ext>
            </p:extLst>
          </p:nvPr>
        </p:nvGraphicFramePr>
        <p:xfrm>
          <a:off x="1259632" y="1007552"/>
          <a:ext cx="6673143" cy="1034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4750">
                  <a:extLst>
                    <a:ext uri="{9D8B030D-6E8A-4147-A177-3AD203B41FA5}">
                      <a16:colId xmlns="" xmlns:a16="http://schemas.microsoft.com/office/drawing/2014/main" val="2404486840"/>
                    </a:ext>
                  </a:extLst>
                </a:gridCol>
                <a:gridCol w="517461">
                  <a:extLst>
                    <a:ext uri="{9D8B030D-6E8A-4147-A177-3AD203B41FA5}">
                      <a16:colId xmlns="" xmlns:a16="http://schemas.microsoft.com/office/drawing/2014/main" val="1387077606"/>
                    </a:ext>
                  </a:extLst>
                </a:gridCol>
                <a:gridCol w="517461">
                  <a:extLst>
                    <a:ext uri="{9D8B030D-6E8A-4147-A177-3AD203B41FA5}">
                      <a16:colId xmlns="" xmlns:a16="http://schemas.microsoft.com/office/drawing/2014/main" val="2084621140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1173253868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596324232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617741398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2921448412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5427304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3771640808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3429027477"/>
                    </a:ext>
                  </a:extLst>
                </a:gridCol>
                <a:gridCol w="518727">
                  <a:extLst>
                    <a:ext uri="{9D8B030D-6E8A-4147-A177-3AD203B41FA5}">
                      <a16:colId xmlns="" xmlns:a16="http://schemas.microsoft.com/office/drawing/2014/main" val="58408413"/>
                    </a:ext>
                  </a:extLst>
                </a:gridCol>
                <a:gridCol w="518093">
                  <a:extLst>
                    <a:ext uri="{9D8B030D-6E8A-4147-A177-3AD203B41FA5}">
                      <a16:colId xmlns="" xmlns:a16="http://schemas.microsoft.com/office/drawing/2014/main" val="3815735929"/>
                    </a:ext>
                  </a:extLst>
                </a:gridCol>
              </a:tblGrid>
              <a:tr h="32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я, 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8255598"/>
                  </a:ext>
                </a:extLst>
              </a:tr>
              <a:tr h="178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4366446"/>
                  </a:ext>
                </a:extLst>
              </a:tr>
              <a:tr h="178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271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6089015"/>
                  </a:ext>
                </a:extLst>
              </a:tr>
              <a:tr h="18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5" marR="67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810401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6150DF7-6D13-444A-94EF-C763C2CC3198}"/>
              </a:ext>
            </a:extLst>
          </p:cNvPr>
          <p:cNvSpPr/>
          <p:nvPr/>
        </p:nvSpPr>
        <p:spPr>
          <a:xfrm>
            <a:off x="1086512" y="2228688"/>
            <a:ext cx="7127064" cy="14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6. Состояние слоговой структуры слова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Строительство____________________велосипед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Милиционер______________________ библиотека_________________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Экскурсовод проводит экскурсию._______________________________________________________________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Милиционер стоит на перекрестке. _______________________________________________________________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.Состояние дыхательной и голосовой функции:______________________________________________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8.Состояние фонематических функций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BE849A0A-11EC-46F3-BBA2-7E725A84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9764735"/>
              </p:ext>
            </p:extLst>
          </p:nvPr>
        </p:nvGraphicFramePr>
        <p:xfrm>
          <a:off x="1475656" y="3750385"/>
          <a:ext cx="6885297" cy="416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5683">
                  <a:extLst>
                    <a:ext uri="{9D8B030D-6E8A-4147-A177-3AD203B41FA5}">
                      <a16:colId xmlns="" xmlns:a16="http://schemas.microsoft.com/office/drawing/2014/main" val="382887173"/>
                    </a:ext>
                  </a:extLst>
                </a:gridCol>
                <a:gridCol w="656690">
                  <a:extLst>
                    <a:ext uri="{9D8B030D-6E8A-4147-A177-3AD203B41FA5}">
                      <a16:colId xmlns="" xmlns:a16="http://schemas.microsoft.com/office/drawing/2014/main" val="1782489961"/>
                    </a:ext>
                  </a:extLst>
                </a:gridCol>
                <a:gridCol w="1345757">
                  <a:extLst>
                    <a:ext uri="{9D8B030D-6E8A-4147-A177-3AD203B41FA5}">
                      <a16:colId xmlns="" xmlns:a16="http://schemas.microsoft.com/office/drawing/2014/main" val="1299987236"/>
                    </a:ext>
                  </a:extLst>
                </a:gridCol>
                <a:gridCol w="2188498">
                  <a:extLst>
                    <a:ext uri="{9D8B030D-6E8A-4147-A177-3AD203B41FA5}">
                      <a16:colId xmlns="" xmlns:a16="http://schemas.microsoft.com/office/drawing/2014/main" val="1176171260"/>
                    </a:ext>
                  </a:extLst>
                </a:gridCol>
                <a:gridCol w="595782">
                  <a:extLst>
                    <a:ext uri="{9D8B030D-6E8A-4147-A177-3AD203B41FA5}">
                      <a16:colId xmlns="" xmlns:a16="http://schemas.microsoft.com/office/drawing/2014/main" val="3152596285"/>
                    </a:ext>
                  </a:extLst>
                </a:gridCol>
                <a:gridCol w="632887">
                  <a:extLst>
                    <a:ext uri="{9D8B030D-6E8A-4147-A177-3AD203B41FA5}">
                      <a16:colId xmlns="" xmlns:a16="http://schemas.microsoft.com/office/drawing/2014/main" val="4210283190"/>
                    </a:ext>
                  </a:extLst>
                </a:gridCol>
              </a:tblGrid>
              <a:tr h="23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Фонематический слух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5-6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Фонематическое восприятие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4991713"/>
                  </a:ext>
                </a:extLst>
              </a:tr>
              <a:tr h="177986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482458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EB89D6E5-2515-4519-9417-7310BB27D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4974195"/>
              </p:ext>
            </p:extLst>
          </p:nvPr>
        </p:nvGraphicFramePr>
        <p:xfrm>
          <a:off x="1086513" y="4479084"/>
          <a:ext cx="7729276" cy="23789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64145">
                  <a:extLst>
                    <a:ext uri="{9D8B030D-6E8A-4147-A177-3AD203B41FA5}">
                      <a16:colId xmlns="" xmlns:a16="http://schemas.microsoft.com/office/drawing/2014/main" val="2530392175"/>
                    </a:ext>
                  </a:extLst>
                </a:gridCol>
                <a:gridCol w="3965131">
                  <a:extLst>
                    <a:ext uri="{9D8B030D-6E8A-4147-A177-3AD203B41FA5}">
                      <a16:colId xmlns="" xmlns:a16="http://schemas.microsoft.com/office/drawing/2014/main" val="1830681491"/>
                    </a:ext>
                  </a:extLst>
                </a:gridCol>
              </a:tblGrid>
              <a:tr h="43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4444932"/>
                  </a:ext>
                </a:extLst>
              </a:tr>
              <a:tr h="19450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Предметный словарь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обобщения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 антонимов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 признаков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Глагольный словарь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75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Предметный словарь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обобщения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 признаков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относительных прилагательных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притяжательных прилагательных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качественных прилагательных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 антонимов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 синонимов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Глагольный словарь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4521532"/>
                  </a:ext>
                </a:extLst>
              </a:tr>
            </a:tbl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6F3E0709-1243-4009-86C1-D90B1B51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141306"/>
            <a:ext cx="10601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Словарный запас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(Примеры подбираются самостоятельно, в зависимости от диагностического материала)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1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BD9F6A0-70AE-411F-953F-6DAD554AD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06590"/>
            <a:ext cx="6505716" cy="33705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1E3BA6AD-094A-446C-8CE1-EF7BE8092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6087765"/>
              </p:ext>
            </p:extLst>
          </p:nvPr>
        </p:nvGraphicFramePr>
        <p:xfrm>
          <a:off x="1354080" y="1233681"/>
          <a:ext cx="7056784" cy="29472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44817">
                  <a:extLst>
                    <a:ext uri="{9D8B030D-6E8A-4147-A177-3AD203B41FA5}">
                      <a16:colId xmlns="" xmlns:a16="http://schemas.microsoft.com/office/drawing/2014/main" val="1501392946"/>
                    </a:ext>
                  </a:extLst>
                </a:gridCol>
                <a:gridCol w="3611967">
                  <a:extLst>
                    <a:ext uri="{9D8B030D-6E8A-4147-A177-3AD203B41FA5}">
                      <a16:colId xmlns="" xmlns:a16="http://schemas.microsoft.com/office/drawing/2014/main" val="1413284793"/>
                    </a:ext>
                  </a:extLst>
                </a:gridCol>
              </a:tblGrid>
              <a:tr h="44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7825190"/>
                  </a:ext>
                </a:extLst>
              </a:tr>
              <a:tr h="2502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существительных в уменьшительной форме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Преобразование имен существительных единственного числа во множественное число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имён существительных с именами прилагательными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имен существительных с числительными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 имён существительных в винительном падеже единственного числа без предлогов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75"/>
                        </a:spcAf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 имён существительных в родительном падеже единственного числа без предлогов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существительных в уменьшительной форме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Преобразование имен существительных единственного числа во множественное число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имен существительных с  именами прилагательными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имен существительных с числительными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падежных форм существительных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глаголов префиксальным способом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 предлогов.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Составить предложения по опорным словам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897466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23D284D-5F82-4924-80B7-DA730DC1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7800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Грамматический строй речи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(Примеры подбираются самостоятельно, в зависимости от диагностического материала)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DC738D6A-1170-4840-BF56-74FA57D5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20" y="3999988"/>
            <a:ext cx="14097191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Связная речь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(Примеры подбираются самостоятельно, в зависимости от диагностического материала)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Дополнительные особенности развития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Счет прямой _____________________________ обратный 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Сколько глаз у собаки? _______ Сколько колес у машины? ______ Сколько лапок у двух куриц? 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Геометрические фигуры 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Времена года __________________________дни недели 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Пространственная ориентация _________________________ Части суток 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Внимание _________________________ Работоспособность 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Заключение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Дата начало занятий____________________________________________________________________________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Дата выпуска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11F1D48-ED3E-41FB-B247-057948FE8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1788"/>
            <a:ext cx="9396536" cy="6879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71328" y="188641"/>
            <a:ext cx="5578972" cy="4729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1E934E-6B87-4E03-ABFC-F26EB6B708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6407" y="661622"/>
            <a:ext cx="6584950" cy="2879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соматического здоровья.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нервно-психического состояния и укрепление нервной системы.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зубно-челюстной системы.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моторики, зрительно пространственной ориентации.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статической и динамической организации движений, функций пространственных координат.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произвольной моторики пальцев рук.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динамического праксиса и дифференциации движений пальцев рук.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моторики речевого аппарата.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статической и динамической организации движений артикуляционного, голосового и дыхательного аппарата, координирование их работы.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мимической мускулатуры.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мышечного тонуса, формирование объема и дифференциация движений мышц лица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звукопроизношения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функций фонематического слуха и навыков звукового анализа.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опознанию, различению, выделению звуков, слогов в речи, определению места, количества и последовательности звуков и слогов в слове.</a:t>
            </a:r>
          </a:p>
          <a:p>
            <a:pPr lvl="0"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лексико-грамматической стороны речи.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использования предложных конструкций, навыков словообразования, словоизменения, составления предложений и рассказов.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коррекционной работы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Учитель-логопед__________________________________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DC738D6A-1170-4840-BF56-74FA57D5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9" y="4888698"/>
            <a:ext cx="1354769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813F4E-3252-4F74-922B-9EC83924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3239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7343533" cy="247608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организационно-методической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2599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305D0C7-73C9-4158-9D02-86D6A50AC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59" y="-6601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1987624" cy="1683784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800" b="1" dirty="0"/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5D12607-B260-425D-B289-F8CA9F598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9501832"/>
              </p:ext>
            </p:extLst>
          </p:nvPr>
        </p:nvGraphicFramePr>
        <p:xfrm>
          <a:off x="3425305" y="33069"/>
          <a:ext cx="5443663" cy="665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547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1F24659-962B-4FA4-BD6D-1D869051D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2133600"/>
            <a:ext cx="2340496" cy="2879725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 b="1" dirty="0"/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логопункте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5D12607-B260-425D-B289-F8CA9F598DD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641050320"/>
              </p:ext>
            </p:extLst>
          </p:nvPr>
        </p:nvGraphicFramePr>
        <p:xfrm>
          <a:off x="2879578" y="225859"/>
          <a:ext cx="6048672" cy="640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680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8E75879-BD17-4BBB-8238-3FBE5D9D8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" y="-1435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2376264" cy="1872208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 dirty="0"/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логопункте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5D12607-B260-425D-B289-F8CA9F598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9943722"/>
              </p:ext>
            </p:extLst>
          </p:nvPr>
        </p:nvGraphicFramePr>
        <p:xfrm>
          <a:off x="2627784" y="188640"/>
          <a:ext cx="6355253" cy="596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918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73D2C48-4F9D-4BCE-9B8E-C62A41A1D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8601"/>
            <a:ext cx="7056784" cy="96815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 учета проведения индивидуальных и подгрупповых занятий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 учебный год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509731"/>
              </p:ext>
            </p:extLst>
          </p:nvPr>
        </p:nvGraphicFramePr>
        <p:xfrm>
          <a:off x="1403648" y="1940944"/>
          <a:ext cx="7311752" cy="1535114"/>
        </p:xfrm>
        <a:graphic>
          <a:graphicData uri="http://schemas.openxmlformats.org/drawingml/2006/table">
            <a:tbl>
              <a:tblPr/>
              <a:tblGrid>
                <a:gridCol w="672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9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7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1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28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831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173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496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 занятия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6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6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6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6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88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52" y="1543214"/>
            <a:ext cx="17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Левая страница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352" y="37043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Правая страница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1068604"/>
              </p:ext>
            </p:extLst>
          </p:nvPr>
        </p:nvGraphicFramePr>
        <p:xfrm>
          <a:off x="1331640" y="4073652"/>
          <a:ext cx="7383759" cy="2663952"/>
        </p:xfrm>
        <a:graphic>
          <a:graphicData uri="http://schemas.openxmlformats.org/drawingml/2006/table">
            <a:tbl>
              <a:tblPr/>
              <a:tblGrid>
                <a:gridCol w="762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73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9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 ребенка из списка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Содержание занятий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036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0036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59" marR="37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2F9F286-6705-409D-B390-29C456C11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5D12607-B260-425D-B289-F8CA9F598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9127666"/>
              </p:ext>
            </p:extLst>
          </p:nvPr>
        </p:nvGraphicFramePr>
        <p:xfrm>
          <a:off x="3425305" y="33069"/>
          <a:ext cx="5443663" cy="665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BE24B5-921E-4799-A9B2-5B74AB21A4C4}"/>
              </a:ext>
            </a:extLst>
          </p:cNvPr>
          <p:cNvSpPr txBox="1"/>
          <p:nvPr/>
        </p:nvSpPr>
        <p:spPr>
          <a:xfrm>
            <a:off x="1774935" y="764704"/>
            <a:ext cx="709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 обследования речи  детей, посещающих ДОУ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E9C6AFFB-4E59-4176-90DC-B095385E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7521523"/>
              </p:ext>
            </p:extLst>
          </p:nvPr>
        </p:nvGraphicFramePr>
        <p:xfrm>
          <a:off x="1331640" y="2204864"/>
          <a:ext cx="7094031" cy="17892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6105">
                  <a:extLst>
                    <a:ext uri="{9D8B030D-6E8A-4147-A177-3AD203B41FA5}">
                      <a16:colId xmlns="" xmlns:a16="http://schemas.microsoft.com/office/drawing/2014/main" val="2446454794"/>
                    </a:ext>
                  </a:extLst>
                </a:gridCol>
                <a:gridCol w="464219">
                  <a:extLst>
                    <a:ext uri="{9D8B030D-6E8A-4147-A177-3AD203B41FA5}">
                      <a16:colId xmlns="" xmlns:a16="http://schemas.microsoft.com/office/drawing/2014/main" val="573243078"/>
                    </a:ext>
                  </a:extLst>
                </a:gridCol>
                <a:gridCol w="819369">
                  <a:extLst>
                    <a:ext uri="{9D8B030D-6E8A-4147-A177-3AD203B41FA5}">
                      <a16:colId xmlns="" xmlns:a16="http://schemas.microsoft.com/office/drawing/2014/main" val="2427228751"/>
                    </a:ext>
                  </a:extLst>
                </a:gridCol>
                <a:gridCol w="574185">
                  <a:extLst>
                    <a:ext uri="{9D8B030D-6E8A-4147-A177-3AD203B41FA5}">
                      <a16:colId xmlns="" xmlns:a16="http://schemas.microsoft.com/office/drawing/2014/main" val="238766183"/>
                    </a:ext>
                  </a:extLst>
                </a:gridCol>
                <a:gridCol w="555242">
                  <a:extLst>
                    <a:ext uri="{9D8B030D-6E8A-4147-A177-3AD203B41FA5}">
                      <a16:colId xmlns="" xmlns:a16="http://schemas.microsoft.com/office/drawing/2014/main" val="626184820"/>
                    </a:ext>
                  </a:extLst>
                </a:gridCol>
                <a:gridCol w="555895">
                  <a:extLst>
                    <a:ext uri="{9D8B030D-6E8A-4147-A177-3AD203B41FA5}">
                      <a16:colId xmlns="" xmlns:a16="http://schemas.microsoft.com/office/drawing/2014/main" val="3339262521"/>
                    </a:ext>
                  </a:extLst>
                </a:gridCol>
                <a:gridCol w="555242">
                  <a:extLst>
                    <a:ext uri="{9D8B030D-6E8A-4147-A177-3AD203B41FA5}">
                      <a16:colId xmlns="" xmlns:a16="http://schemas.microsoft.com/office/drawing/2014/main" val="762520908"/>
                    </a:ext>
                  </a:extLst>
                </a:gridCol>
                <a:gridCol w="555895">
                  <a:extLst>
                    <a:ext uri="{9D8B030D-6E8A-4147-A177-3AD203B41FA5}">
                      <a16:colId xmlns="" xmlns:a16="http://schemas.microsoft.com/office/drawing/2014/main" val="1638245947"/>
                    </a:ext>
                  </a:extLst>
                </a:gridCol>
                <a:gridCol w="555242">
                  <a:extLst>
                    <a:ext uri="{9D8B030D-6E8A-4147-A177-3AD203B41FA5}">
                      <a16:colId xmlns="" xmlns:a16="http://schemas.microsoft.com/office/drawing/2014/main" val="3449482034"/>
                    </a:ext>
                  </a:extLst>
                </a:gridCol>
                <a:gridCol w="648653">
                  <a:extLst>
                    <a:ext uri="{9D8B030D-6E8A-4147-A177-3AD203B41FA5}">
                      <a16:colId xmlns="" xmlns:a16="http://schemas.microsoft.com/office/drawing/2014/main" val="494626762"/>
                    </a:ext>
                  </a:extLst>
                </a:gridCol>
                <a:gridCol w="462484">
                  <a:extLst>
                    <a:ext uri="{9D8B030D-6E8A-4147-A177-3AD203B41FA5}">
                      <a16:colId xmlns="" xmlns:a16="http://schemas.microsoft.com/office/drawing/2014/main" val="3050547716"/>
                    </a:ext>
                  </a:extLst>
                </a:gridCol>
                <a:gridCol w="569699">
                  <a:extLst>
                    <a:ext uri="{9D8B030D-6E8A-4147-A177-3AD203B41FA5}">
                      <a16:colId xmlns="" xmlns:a16="http://schemas.microsoft.com/office/drawing/2014/main" val="1716760707"/>
                    </a:ext>
                  </a:extLst>
                </a:gridCol>
                <a:gridCol w="361801">
                  <a:extLst>
                    <a:ext uri="{9D8B030D-6E8A-4147-A177-3AD203B41FA5}">
                      <a16:colId xmlns="" xmlns:a16="http://schemas.microsoft.com/office/drawing/2014/main" val="2707790484"/>
                    </a:ext>
                  </a:extLst>
                </a:gridCol>
              </a:tblGrid>
              <a:tr h="1442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рождения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обследования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Звукопроизношение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Фонематическое восприятие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Словарный запас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Грамматический строй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Связная речь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Артикуляционная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моторика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Первичное логопедическое заключение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2156640713"/>
                  </a:ext>
                </a:extLst>
              </a:tr>
              <a:tr h="34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841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60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D2D6545-40B6-4ED5-A414-262DE7D3A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5D12607-B260-425D-B289-F8CA9F598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177576"/>
              </p:ext>
            </p:extLst>
          </p:nvPr>
        </p:nvGraphicFramePr>
        <p:xfrm>
          <a:off x="3425305" y="33069"/>
          <a:ext cx="5443663" cy="665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152AE0-4D46-4F63-BAC1-817DC2E3D213}"/>
              </a:ext>
            </a:extLst>
          </p:cNvPr>
          <p:cNvSpPr txBox="1"/>
          <p:nvPr/>
        </p:nvSpPr>
        <p:spPr>
          <a:xfrm>
            <a:off x="2051720" y="6926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детей,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в коррекционной (логопедической) помощи </a:t>
            </a:r>
            <a:endParaRPr lang="ru-RU" sz="2400" dirty="0"/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99" y="2455078"/>
          <a:ext cx="7848872" cy="3839842"/>
        </p:xfrm>
        <a:graphic>
          <a:graphicData uri="http://schemas.openxmlformats.org/drawingml/2006/table">
            <a:tbl>
              <a:tblPr/>
              <a:tblGrid>
                <a:gridCol w="249671"/>
                <a:gridCol w="575478"/>
                <a:gridCol w="498657"/>
                <a:gridCol w="865619"/>
                <a:gridCol w="629666"/>
                <a:gridCol w="629666"/>
                <a:gridCol w="629666"/>
                <a:gridCol w="786738"/>
                <a:gridCol w="708546"/>
                <a:gridCol w="865619"/>
                <a:gridCol w="1409546"/>
              </a:tblGrid>
              <a:tr h="1401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фамилия, имя ребенка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 рождения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Логопедическое заключение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Дата, № протокола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 постановки на учет логопункта ДОУ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 зачисления на логопункт ДОУ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Проводимая работа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Выбыл (куда выбыл)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Состояние речи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Рекомендации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Пример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заполнения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6219" marR="36219" marT="9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уровня у ребенка с дизартрией – тяжелое нарушение речи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03.03.2017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01.09.2017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Коррекционно-развивающая программа АОП для детей с ТНР.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31.08.2019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Массовая школа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Массовая группа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/с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Речь в норме.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Значительное улучшение речи. Слабая динамика –низкий результат.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Может посещать общеобразовательную школу. Контроль за речью со стороны взрослых.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Направить на ПМПК повторно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19" marR="36219" marT="9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861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78967AF-FFAC-4F48-A89A-21EB94A51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076" y="-40651"/>
            <a:ext cx="5797296" cy="225280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логопедического пункта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770106337"/>
              </p:ext>
            </p:extLst>
          </p:nvPr>
        </p:nvGraphicFramePr>
        <p:xfrm>
          <a:off x="1187624" y="2420888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081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4222867-216E-4B47-AB36-FFB8605F2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691" y="162004"/>
            <a:ext cx="6634591" cy="82452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учителя-логопеда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" y="1854193"/>
            <a:ext cx="7872410" cy="991581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2400" b="1" dirty="0"/>
              <a:t> </a:t>
            </a:r>
          </a:p>
          <a:p>
            <a:pPr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</a:p>
          <a:p>
            <a:pPr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год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4562354"/>
              </p:ext>
            </p:extLst>
          </p:nvPr>
        </p:nvGraphicFramePr>
        <p:xfrm>
          <a:off x="3275856" y="2959905"/>
          <a:ext cx="3096344" cy="3240361"/>
        </p:xfrm>
        <a:graphic>
          <a:graphicData uri="http://schemas.openxmlformats.org/drawingml/2006/table">
            <a:tbl>
              <a:tblPr/>
              <a:tblGrid>
                <a:gridCol w="1515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0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недели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Время работы</a:t>
                      </a: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060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27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90">
                <a:tc gridSpan="2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4225735"/>
              </p:ext>
            </p:extLst>
          </p:nvPr>
        </p:nvGraphicFramePr>
        <p:xfrm>
          <a:off x="1547664" y="867665"/>
          <a:ext cx="693247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6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Согласовано: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заведующего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/__________/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Утверждено:</a:t>
                      </a:r>
                    </a:p>
                    <a:p>
                      <a:pPr algn="l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заведующий МБДОУ д/с №___</a:t>
                      </a:r>
                    </a:p>
                    <a:p>
                      <a:pPr algn="l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_______________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/_________/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1463093-BC87-453D-BB62-9AE7C87FC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62637"/>
            <a:ext cx="8363272" cy="7213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рабочего времени  учителя-логопеда………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……….учебный год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795150"/>
              </p:ext>
            </p:extLst>
          </p:nvPr>
        </p:nvGraphicFramePr>
        <p:xfrm>
          <a:off x="1691680" y="1825603"/>
          <a:ext cx="6101980" cy="5032397"/>
        </p:xfrm>
        <a:graphic>
          <a:graphicData uri="http://schemas.openxmlformats.org/drawingml/2006/table">
            <a:tbl>
              <a:tblPr/>
              <a:tblGrid>
                <a:gridCol w="83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6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3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1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Время занятий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7142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08.00-08.20   08.25-08.45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09.00- 09.30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09.35-10.05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10.10-10.35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10.40-11.10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11.15-11.40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- 1-й ребёнок - 2-й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Подгрупповое занятие подготовит. группа № 244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Подгрупповое занятие подготовит. группа № 244,233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Подгрупповое занятие подготовит. группа № 343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Подгрупповое занятие подготовит. группа № 343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Подгрупповое занятие старшая группа 215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95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08.00-08.20   08.25-08.45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08.50- 09.10  0 9.15-09.35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09.40- 10.00   10.05-10.25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10.30-10.50   10.55-11.15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11.20-11.40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- 1-й ребёнок - 2-й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- 3-й ребёнок- 4-й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- 5-й ребёнок - 6-й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- 7-й ребёнок  - 8-й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- 9-й ребёнок - 10-й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952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08.00-08.20   08.25-08.45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08.50- 09.10  0 9.15-09.35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09.40- 10.00   10.05-10.25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10.30-10.50   10.55-11.15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11.20-11.40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- 1-й ребёнок - 2-й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- 3-й ребёнок- 4-й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- 5-й ребёнок - 6-й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- 7-й ребёнок  - 8-й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- 9-й ребёнок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08.00-08.20   08.25-08.45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08.50- 09.10  0 9.15-09.35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09.40- 10.00   10.05-10.25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10.30-10.50   10.55-11.15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11.20-11.40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- 1-й ребёнок - 2-й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- 3-й ребёнок- 4-й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- 5-й ребёнок - 6-й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- 7-й ребёнок  - 8-й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- 9-й ребёнок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08.00-08.20   08.25-08.45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08.50- 09.10  0 9.15-09.35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09.40- 10.00   10.05-10.25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10.30-10.50   10.55-11.15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11.20-11.40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- 1-й ребёнок - 2-й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- 3-й ребёнок- 4-й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- 5-й ребёнок - 6-й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- 7-й ребёнок  - 8-й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занятие - 9-й ребёнок - 10-й ребёнок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9" marR="43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5600756"/>
              </p:ext>
            </p:extLst>
          </p:nvPr>
        </p:nvGraphicFramePr>
        <p:xfrm>
          <a:off x="1331640" y="255208"/>
          <a:ext cx="7416824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0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5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заведующего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/__________/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МБДОУ № 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/_________/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23B7ED3-C85E-4EF3-A719-29B30C42F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93325"/>
            <a:ext cx="67437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28539E-9B8E-4770-A24B-7C355871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(ФФНР)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0"/>
            <a:endParaRPr lang="ru-RU" dirty="0"/>
          </a:p>
          <a:p>
            <a:pPr marL="449263" lvl="0" indent="0"/>
            <a:r>
              <a:rPr lang="ru-RU" dirty="0"/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(ОНР)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0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48703E7-4CD0-4EDF-BF00-90E24CA03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83" y="348781"/>
            <a:ext cx="7516565" cy="148865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летне-оздоровительный период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3028981"/>
              </p:ext>
            </p:extLst>
          </p:nvPr>
        </p:nvGraphicFramePr>
        <p:xfrm>
          <a:off x="1195737" y="3798435"/>
          <a:ext cx="7408711" cy="1137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2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2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2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053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выполнения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39" y="2060848"/>
            <a:ext cx="740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1. Организационно-педагогическая работа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Методическая работа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Работа с родителями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49485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06DD1F0-9EB6-4412-9F47-7A454D8AD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356"/>
            <a:ext cx="9385808" cy="7039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1356"/>
            <a:ext cx="7133160" cy="868346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взаимодействия учителя-логопеда с  родителями (законными представителями)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8300024"/>
              </p:ext>
            </p:extLst>
          </p:nvPr>
        </p:nvGraphicFramePr>
        <p:xfrm>
          <a:off x="1619672" y="1650906"/>
          <a:ext cx="7133160" cy="1045437"/>
        </p:xfrm>
        <a:graphic>
          <a:graphicData uri="http://schemas.openxmlformats.org/drawingml/2006/table">
            <a:tbl>
              <a:tblPr/>
              <a:tblGrid>
                <a:gridCol w="1025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5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9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01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43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4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0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00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60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30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66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128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61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9393" y="12310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855648"/>
            <a:ext cx="6742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____________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Кабинет_____________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____________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567437"/>
              </p:ext>
            </p:extLst>
          </p:nvPr>
        </p:nvGraphicFramePr>
        <p:xfrm>
          <a:off x="1835696" y="4338797"/>
          <a:ext cx="6135993" cy="1503795"/>
        </p:xfrm>
        <a:graphic>
          <a:graphicData uri="http://schemas.openxmlformats.org/drawingml/2006/table">
            <a:tbl>
              <a:tblPr/>
              <a:tblGrid>
                <a:gridCol w="2729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6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57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Тетрадь приносить в понедельник ( вторник), забирать в четверг, пятницу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Творческое оформление тетради приветствуется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4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Дни коррекционных занятий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D4DA381-3F7A-4190-9747-6719ECB7D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1821087"/>
              </p:ext>
            </p:extLst>
          </p:nvPr>
        </p:nvGraphicFramePr>
        <p:xfrm>
          <a:off x="1475656" y="620688"/>
          <a:ext cx="674738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8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Регулярные  подгрупповые занятия  на логопедическом  пункте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кабинете) фронтальные и подгрупповые  (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логогруппа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 с 16 сентября по 14 мая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мая по 31 мая проводятся мониторинг, индивид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занятия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составляется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лето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20" marR="109720" marT="54860" marB="548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Основание: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Инструктивное письмо 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организации работы логопедического пункта общеобразовательного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учреждения» от 14.12.2000 № 2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20" marR="109720" marT="54860" marB="5486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609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7286143-C310-4A45-A991-BEE28C558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825" y="2672857"/>
            <a:ext cx="2342055" cy="151228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 консилиум образовательной организации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7501" y="1016443"/>
            <a:ext cx="5328592" cy="5976663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.Приказ о создании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утверждённым составом специалистов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2.Положение о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3.График проведения плановых заседаний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учебный год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4.Журнал учета заседаний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обучающихся, прошедших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форме)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5.Журнал регистрации коллегиальных заключений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форме)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6.Протоколы заседания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Карта развития  обучающегося, получающего психолого-педагогическое сопровождение: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 у председателя консилиума и выдается  руководящим работникам ОО, педагогам и специалистам, работающим с обучающимся.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карте развития находятся: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-результаты комплексного обследования;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-характеристика или педагогическое представление;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-коллегиальное заключение;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-копии направлений на ПМПК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-согласие родителей (законных представителей) на обследовани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психолого-педагогическое сопровождение ребёнка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обучении ребенка в группе, данные по коррекционно-развивающей  работе проводимой специалистами.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     Журнал направлений обучающихся на ПМПК (по форме)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7C6D6A-BE61-4D0E-A4E1-4CC090075943}"/>
              </a:ext>
            </a:extLst>
          </p:cNvPr>
          <p:cNvSpPr txBox="1"/>
          <p:nvPr/>
        </p:nvSpPr>
        <p:spPr>
          <a:xfrm>
            <a:off x="4211960" y="22943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 Российской Федерации от 09.09.2019 № Р-93 «Об утверждении примерного Положения о психолого-педагогическом консилиуме образовательной организации</a:t>
            </a:r>
            <a:r>
              <a:rPr lang="ru-RU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3746193-8E28-442B-B231-A45570638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0"/>
            <a:ext cx="9144000" cy="685800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=""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134" y="187853"/>
            <a:ext cx="8457846" cy="687723"/>
          </a:xfrm>
        </p:spPr>
        <p:txBody>
          <a:bodyPr>
            <a:norm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 психолого-медико-педагогическая комиссия  (ТПМПК)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19819"/>
            <a:ext cx="7848872" cy="5932547"/>
          </a:xfrm>
        </p:spPr>
        <p:txBody>
          <a:bodyPr>
            <a:normAutofit fontScale="70000" lnSpcReduction="20000"/>
          </a:bodyPr>
          <a:lstStyle/>
          <a:p>
            <a:pPr indent="272415">
              <a:spcAft>
                <a:spcPts val="0"/>
              </a:spcAft>
            </a:pPr>
            <a:endParaRPr lang="ru-RU" sz="2300" b="1" dirty="0">
              <a:latin typeface="Tahoma" panose="020B0604030504040204" pitchFamily="34" charset="0"/>
            </a:endParaRPr>
          </a:p>
          <a:p>
            <a:pPr indent="272415"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Руководитель ТПМПК:</a:t>
            </a:r>
          </a:p>
          <a:p>
            <a:pPr indent="272415">
              <a:spcAft>
                <a:spcPts val="0"/>
              </a:spcAft>
              <a:buNone/>
            </a:pPr>
            <a:r>
              <a:rPr lang="ru-RU" sz="2300" b="1" i="1" dirty="0">
                <a:latin typeface="Tahoma" panose="020B0604030504040204" pitchFamily="34" charset="0"/>
              </a:rPr>
              <a:t>Виктория Вячеславовна Мельникова</a:t>
            </a:r>
            <a:endParaRPr lang="ru-RU" sz="2300" b="1" dirty="0">
              <a:latin typeface="Tahoma" panose="020B0604030504040204" pitchFamily="34" charset="0"/>
            </a:endParaRPr>
          </a:p>
          <a:p>
            <a:pPr indent="272415"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телефон: (343) 300-19-29</a:t>
            </a:r>
            <a:br>
              <a:rPr lang="ru-RU" sz="2300" b="1" dirty="0">
                <a:latin typeface="Tahoma" panose="020B0604030504040204" pitchFamily="34" charset="0"/>
              </a:rPr>
            </a:br>
            <a:r>
              <a:rPr lang="ru-RU" sz="2300" b="1" dirty="0">
                <a:latin typeface="Tahoma" panose="020B0604030504040204" pitchFamily="34" charset="0"/>
              </a:rPr>
              <a:t>Административная служба: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i="1" dirty="0" err="1">
                <a:latin typeface="Tahoma" panose="020B0604030504040204" pitchFamily="34" charset="0"/>
              </a:rPr>
              <a:t>Чкареули</a:t>
            </a:r>
            <a:r>
              <a:rPr lang="ru-RU" sz="2300" b="1" i="1" dirty="0">
                <a:latin typeface="Tahoma" panose="020B0604030504040204" pitchFamily="34" charset="0"/>
              </a:rPr>
              <a:t> Светлана Викторовна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300" b="1" i="1" dirty="0" err="1">
                <a:latin typeface="Tahoma" panose="020B0604030504040204" pitchFamily="34" charset="0"/>
              </a:rPr>
              <a:t>Шатихина</a:t>
            </a:r>
            <a:r>
              <a:rPr lang="ru-RU" sz="2300" b="1" i="1" dirty="0">
                <a:latin typeface="Tahoma" panose="020B0604030504040204" pitchFamily="34" charset="0"/>
              </a:rPr>
              <a:t> Анастасия Александровна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телефон: (343) 300-19-36, 8(952)131-43-53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/>
            </a:r>
            <a:br>
              <a:rPr lang="ru-RU" sz="2300" b="1" dirty="0">
                <a:latin typeface="Tahoma" panose="020B0604030504040204" pitchFamily="34" charset="0"/>
              </a:rPr>
            </a:br>
            <a:r>
              <a:rPr lang="ru-RU" sz="2300" b="1" spc="20" dirty="0">
                <a:latin typeface="Tahoma" panose="020B0604030504040204" pitchFamily="34" charset="0"/>
              </a:rPr>
              <a:t>Место нахождения ТПМПК: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buNone/>
            </a:pPr>
            <a:r>
              <a:rPr lang="ru-RU" sz="2300" b="1" dirty="0">
                <a:latin typeface="Tahoma" panose="020B0604030504040204" pitchFamily="34" charset="0"/>
              </a:rPr>
              <a:t> </a:t>
            </a:r>
            <a:r>
              <a:rPr lang="ru-RU" sz="2300" b="1" dirty="0">
                <a:latin typeface="Tahom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620017, Екатеринбург, ул. Баумана, 31</a:t>
            </a:r>
            <a:r>
              <a:rPr lang="ru-RU" sz="2300" b="1" dirty="0">
                <a:latin typeface="Tahoma" panose="020B0604030504040204" pitchFamily="34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Телефон/факс (343)300-19-27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Электронная почта:  </a:t>
            </a:r>
            <a:r>
              <a:rPr lang="ru-RU" sz="2300" b="1" dirty="0">
                <a:latin typeface="Tahoma" panose="020B060403050404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tmpmpk3001927@mail.ru</a:t>
            </a:r>
            <a:r>
              <a:rPr lang="ru-RU" sz="2300" b="1" dirty="0">
                <a:latin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spc="20" dirty="0">
                <a:latin typeface="Tahoma" panose="020B0604030504040204" pitchFamily="34" charset="0"/>
              </a:rPr>
              <a:t>График работы психолого-медико-педагогических комиссий: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300" b="1" spc="20" dirty="0">
                <a:latin typeface="Tahoma" panose="020B0604030504040204" pitchFamily="34" charset="0"/>
              </a:rPr>
              <a:t>понедельник, вторник, среда, четверг, пятница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300" b="1" spc="20" dirty="0">
                <a:latin typeface="Tahoma" panose="020B0604030504040204" pitchFamily="34" charset="0"/>
              </a:rPr>
              <a:t>с 08.30 до 15.00</a:t>
            </a:r>
            <a:endParaRPr lang="ru-RU" sz="2300" b="1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300" b="1" spc="20" dirty="0">
                <a:latin typeface="Tahoma" panose="020B0604030504040204" pitchFamily="34" charset="0"/>
              </a:rPr>
              <a:t>     Консультации специалистов (по предварительной записи)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ru-RU" sz="2300" b="1" spc="20" dirty="0">
                <a:latin typeface="Tahoma" panose="020B0604030504040204" pitchFamily="34" charset="0"/>
              </a:rPr>
              <a:t>с 15.00 до 16.00</a:t>
            </a:r>
          </a:p>
          <a:p>
            <a:pPr>
              <a:spcAft>
                <a:spcPts val="0"/>
              </a:spcAft>
              <a:buNone/>
            </a:pPr>
            <a:r>
              <a:rPr lang="ru-RU" sz="2300" b="1" dirty="0">
                <a:latin typeface="Tahoma" panose="020B0604030504040204" pitchFamily="34" charset="0"/>
              </a:rPr>
              <a:t>Территориальная психолого-медико-педагогическая комиссия:</a:t>
            </a:r>
          </a:p>
          <a:p>
            <a:pPr>
              <a:spcAft>
                <a:spcPts val="0"/>
              </a:spcAft>
              <a:buNone/>
            </a:pPr>
            <a:r>
              <a:rPr lang="en-US" sz="2300" b="1" dirty="0">
                <a:latin typeface="Tahoma" panose="020B0604030504040204" pitchFamily="34" charset="0"/>
                <a:hlinkClick r:id="rId6"/>
              </a:rPr>
              <a:t>https://centrraduga.tvoysadik.ru/?section_id=16</a:t>
            </a:r>
            <a:endParaRPr lang="ru-RU" sz="23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500" dirty="0"/>
          </a:p>
        </p:txBody>
      </p:sp>
    </p:spTree>
    <p:extLst>
      <p:ext uri="{BB962C8B-B14F-4D97-AF65-F5344CB8AC3E}">
        <p14:creationId xmlns="" xmlns:p14="http://schemas.microsoft.com/office/powerpoint/2010/main" val="368548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B36F09D-D4A7-4935-B7B7-2DA716BB4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54F68C-96F1-4FA0-B3A9-30BC2FE07A5D}"/>
              </a:ext>
            </a:extLst>
          </p:cNvPr>
          <p:cNvSpPr txBox="1"/>
          <p:nvPr/>
        </p:nvSpPr>
        <p:spPr>
          <a:xfrm>
            <a:off x="1331640" y="188640"/>
            <a:ext cx="6552728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cap="all" spc="200" dirty="0" err="1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Методическая</a:t>
            </a:r>
            <a:r>
              <a:rPr lang="ru-RU" sz="1600" b="1" cap="all" spc="200" dirty="0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b="1" cap="all" spc="200" dirty="0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b="1" cap="all" spc="200" dirty="0" err="1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литература</a:t>
            </a:r>
            <a:r>
              <a:rPr lang="ru-RU" sz="1600" b="1" cap="all" spc="200" dirty="0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b="1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b="34657"/>
          <a:stretch/>
        </p:blipFill>
        <p:spPr>
          <a:xfrm>
            <a:off x="988523" y="1268760"/>
            <a:ext cx="7903957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5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F0F459C-E4A1-4BE1-9E54-CBA219273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95BA5D4-C704-4768-8513-938383180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0" t="3275" r="13601"/>
          <a:stretch/>
        </p:blipFill>
        <p:spPr>
          <a:xfrm rot="21374066">
            <a:off x="1242200" y="550475"/>
            <a:ext cx="2025831" cy="33930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2D21C2-1612-4EE3-A097-F805CF74D6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00" t="3801" r="15799" b="9448"/>
          <a:stretch/>
        </p:blipFill>
        <p:spPr>
          <a:xfrm rot="577758">
            <a:off x="6398312" y="555660"/>
            <a:ext cx="2095628" cy="33665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BD9C8A4-F9F0-4964-B575-64B013FB1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" t="3846" r="13601" b="3853"/>
          <a:stretch/>
        </p:blipFill>
        <p:spPr>
          <a:xfrm>
            <a:off x="3716762" y="342456"/>
            <a:ext cx="2302222" cy="3446584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D638AF9-52CE-457C-9B04-F30F3FE1A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 rot="21222416">
            <a:off x="1234210" y="3747448"/>
            <a:ext cx="3006960" cy="24655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AD3A122-86A2-40AF-AE97-41A3F87FFCC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76761" y="3429000"/>
            <a:ext cx="2865418" cy="4850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77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813F4E-3252-4F74-922B-9EC83924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22915006"/>
              </p:ext>
            </p:extLst>
          </p:nvPr>
        </p:nvGraphicFramePr>
        <p:xfrm>
          <a:off x="1268240" y="38543"/>
          <a:ext cx="5328592" cy="678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290" y="2190954"/>
            <a:ext cx="2402923" cy="247608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документации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A9DBE00-20C3-4998-A09B-3375A5A2A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3C4243-0542-4295-A2B7-B4E5519D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348880"/>
            <a:ext cx="5832648" cy="1728192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 defTabSz="914400"/>
            <a:r>
              <a:rPr lang="en-US" sz="3500" b="1" kern="1200" cap="all" spc="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</a:t>
            </a:r>
            <a:r>
              <a:rPr lang="en-US" sz="3500" b="1" kern="1200" cap="all" spc="2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500" b="1" kern="1200" cap="all" spc="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741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813F4E-3252-4F74-922B-9EC83924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7343533" cy="247608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 правовой документации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7269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07883C3-BA1E-4037-BC3C-A44952A67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9BBECB8-7383-45EA-B168-D5CAFA27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512" y="87555"/>
            <a:ext cx="5877816" cy="524881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05058F1-EE7D-4EFB-878A-35F3F3F4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837176"/>
            <a:ext cx="7704856" cy="5796084"/>
          </a:xfrm>
        </p:spPr>
        <p:txBody>
          <a:bodyPr>
            <a:normAutofit fontScale="85000" lnSpcReduction="20000"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Федерации».</a:t>
            </a:r>
            <a:endParaRPr lang="ru-RU" sz="1400" dirty="0"/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 мая 2012 г. № 46-ФЗ «О ратификации Конвенции о правах о правах инвалидов».</a:t>
            </a:r>
            <a:endParaRPr lang="ru-RU" sz="1400" dirty="0"/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08.08.2013 № 678 «Об утверждении 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организаций».</a:t>
            </a:r>
          </a:p>
          <a:p>
            <a:pPr marL="268288" indent="-268288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 мая 2013 г. № 26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30.08.2013 г. № 1014 «Об утверждении Порядка организации и осуществления образовательной деятельности по основным образовательным программам – образовательным программам дошкольного образования».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 Минтруда России от 18.10.2013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учитель)«.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 Минтруда России от 13.06.2017 г. N 486н "Об утверждении Порядка разработки и реализации индивидуальной программы реабилитации или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абилитации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инвалида, индивидуальной программы реабилитации или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абилитации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ребенка-инвалида, выдаваемых федеральными государственными учреждениями медико-социальной экспертизы, и их форм".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Минздравсоцразвития РФ от 26.08.2010 № 761н (ред. От 31.05.2011) «Об утверждении Единого квалификационного справочника должностей руководителей, специалистов и служащих» раздел  «Квалификационные характеристики должностей работников образования».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Инструктивное письмо Минобразования России от 14.12.2000 № 2 «Об организации работы логопедического пункта общеобразовательного учреждения».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Минобрнауки РФ от 24.09.2009 № 06-1216 «О совершенствовании комплексной многопрофильной психолого-педагогической и медико-социально-правовой помощи обучающимся ,воспитанникам».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Российской Федерации от 09.09.2019 № Р-93 «Об утверждении примерного Положения о психолого-педагогическом консилиуме образовательной организации.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общего и профессионального Свердловской области образования «О направлении методических рекомендаций по организации специальных условий получения образования для детей с ОВЗ в соответствии с заключениями ПМПК» от 06.04.2016г. № 02-01-82/2941.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образовательной организации.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0B3ACA7-92AB-40D5-A701-14DD12180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620" y="-89581"/>
            <a:ext cx="2758021" cy="2764121"/>
          </a:xfr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со спецификой осуществления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коррекционно-развивающей помощи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66AAF3F-CDEA-4F59-894E-7C9B092F7637}"/>
              </a:ext>
            </a:extLst>
          </p:cNvPr>
          <p:cNvSpPr/>
          <p:nvPr/>
        </p:nvSpPr>
        <p:spPr>
          <a:xfrm>
            <a:off x="1331640" y="539388"/>
            <a:ext cx="471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логопедическом (дефектологическом) пункте образовательной организации.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4D7825F-425A-4608-A09E-97B2D9A83A04}"/>
              </a:ext>
            </a:extLst>
          </p:cNvPr>
          <p:cNvSpPr/>
          <p:nvPr/>
        </p:nvSpPr>
        <p:spPr>
          <a:xfrm>
            <a:off x="1187624" y="1941825"/>
            <a:ext cx="5595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Положение о рабочей программе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специалиста коррекционного профиля.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E42A7DD-B379-46C3-BF5E-41364B5A324B}"/>
              </a:ext>
            </a:extLst>
          </p:cNvPr>
          <p:cNvSpPr/>
          <p:nvPr/>
        </p:nvSpPr>
        <p:spPr>
          <a:xfrm>
            <a:off x="1331640" y="277176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работе учителя-логопеда                                           (учителя-дефектолога ) в организации, реализующей программы дошкольного образования.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A53ED17-6A59-4B1B-8D5A-A81524ED2211}"/>
              </a:ext>
            </a:extLst>
          </p:cNvPr>
          <p:cNvSpPr/>
          <p:nvPr/>
        </p:nvSpPr>
        <p:spPr>
          <a:xfrm>
            <a:off x="1439652" y="4179847"/>
            <a:ext cx="605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учителя-логопеда.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4D211E-2542-40D9-8DC8-AF675DF3216D}"/>
              </a:ext>
            </a:extLst>
          </p:cNvPr>
          <p:cNvSpPr txBox="1"/>
          <p:nvPr/>
        </p:nvSpPr>
        <p:spPr>
          <a:xfrm>
            <a:off x="1439652" y="5055949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 связанные с деятельностью педагога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78B828-4169-4981-A29C-393393126E97}"/>
              </a:ext>
            </a:extLst>
          </p:cNvPr>
          <p:cNvSpPr txBox="1"/>
          <p:nvPr/>
        </p:nvSpPr>
        <p:spPr>
          <a:xfrm>
            <a:off x="1547664" y="5949280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59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813F4E-3252-4F74-922B-9EC83924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3239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7343533" cy="247608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 аналитической документации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5535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813F4E-3252-4F74-922B-9EC83924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3239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48183"/>
            <a:ext cx="7344816" cy="1732945"/>
          </a:xfrm>
          <a:noFill/>
          <a:ln>
            <a:noFill/>
          </a:ln>
        </p:spPr>
        <p:txBody>
          <a:bodyPr wrap="square"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обследования ТПМПК (копия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истории развития ребёнка.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  на каждого ребёнка  с перспективным планом работы по коррекции выявленных речевых нарушений, результатами продвижения раз в полгода, с указанием даты ввода и окончания занятий.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мониторинг (экран звукопроизношения)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444F44-9F14-4006-A3AF-C7014E21D077}"/>
              </a:ext>
            </a:extLst>
          </p:cNvPr>
          <p:cNvSpPr/>
          <p:nvPr/>
        </p:nvSpPr>
        <p:spPr>
          <a:xfrm>
            <a:off x="1187624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 по результатам деятельности за учебный год.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отчетов о проделанной работе за год.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542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F848132-BBAB-4CEE-9F52-ECC63BB0D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260648"/>
            <a:ext cx="7402512" cy="56197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89AAB3-FBF3-426C-9DF7-B33FED92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692696"/>
            <a:ext cx="6711280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обследования 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Фамилия, имя ребенка 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 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родителях: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Мать (ФИО) __________________________________________________________________________________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(ФИО) __________________________________________________________________________________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язык в семье 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обследование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Анатомическое строение артикуляционного аппарата: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Губы (толстые, тонкие, расщелина, шрамы) 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Зубы (редкие, мелкие, вне челюстной дуги, отсутствие зубов, двойной ряд зубов) 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Прикус (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прогнатия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прогения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открытый боковой, открытый передний, перекрестный)   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Твердое небо (высокое узкое, готическое, плоское, плоское, укороченное)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(массивный, маленький, длинный, «географический») 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Подъязычная связка (короткая, укороченная, нормальная) 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моторной сферы ______________________________________________________________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ручной моторики ______________________________________________________________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артикуляционной моторики: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нижней челюсти 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губ ________________________________________________________________________________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языка _______________________________________________ 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Звукопроизношение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слоговой структуры слова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Строительство____________________велосипед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Милиционер______________________ библиотека_________________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Экскурсовод проводит экскурсию._______________________________________________________________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Милиционер стоит на перекрестке. _______________________________________________________________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1269</TotalTime>
  <Words>1931</Words>
  <Application>Microsoft Office PowerPoint</Application>
  <PresentationFormat>Экран (4:3)</PresentationFormat>
  <Paragraphs>480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Документационное  обеспечение деятельности   учителя-логопеда  на логопункте </vt:lpstr>
      <vt:lpstr>Основные направления деятельности логопедического пункта</vt:lpstr>
      <vt:lpstr>  Блоки документации</vt:lpstr>
      <vt:lpstr>  Блок  правовой документации</vt:lpstr>
      <vt:lpstr>Нормативно-правовые документы</vt:lpstr>
      <vt:lpstr>Документы,  связанные со спецификой осуществления  коррекционно-развивающей помощи</vt:lpstr>
      <vt:lpstr>  Блок  аналитической документации</vt:lpstr>
      <vt:lpstr>   Протокол обследования ТПМПК (копия)    Выписка из истории развития ребёнка.    Речевая карта  на каждого ребёнка  с перспективным планом работы по коррекции выявленных речевых нарушений, результатами продвижения раз в полгода, с указанием даты ввода и окончания занятий.  Групповой мониторинг (экран звукопроизношения)</vt:lpstr>
      <vt:lpstr>Речевая карта</vt:lpstr>
      <vt:lpstr>Речевая карта</vt:lpstr>
      <vt:lpstr>Речевая карта</vt:lpstr>
      <vt:lpstr>Речевая карта</vt:lpstr>
      <vt:lpstr>  Блок   организационно-методической  документации</vt:lpstr>
      <vt:lpstr> Паспорт кабинета</vt:lpstr>
      <vt:lpstr> Документация учителя-логопеда на логопункте</vt:lpstr>
      <vt:lpstr> Документация  учителя-логопеда на логопункте</vt:lpstr>
      <vt:lpstr>Журнал учета проведения индивидуальных и подгрупповых занятий на  …….. учебный год</vt:lpstr>
      <vt:lpstr>Слайд 18</vt:lpstr>
      <vt:lpstr>Слайд 19</vt:lpstr>
      <vt:lpstr>График работы учителя-логопеда</vt:lpstr>
      <vt:lpstr> Циклограмма рабочего времени  учителя-логопеда……… на ……….учебный год </vt:lpstr>
      <vt:lpstr>    </vt:lpstr>
      <vt:lpstr>Перспективный план работы  на летне-оздоровительный период </vt:lpstr>
      <vt:lpstr>Тетрадь взаимодействия учителя-логопеда с  родителями (законными представителями)  </vt:lpstr>
      <vt:lpstr>Слайд 25</vt:lpstr>
      <vt:lpstr>Психолого-педагогический  консилиум образовательной организации</vt:lpstr>
      <vt:lpstr>Территориальная  психолого-медико-педагогическая комиссия  (ТПМПК) г.Екатеринбурга.</vt:lpstr>
      <vt:lpstr>Слайд 28</vt:lpstr>
      <vt:lpstr>Слайд 29</vt:lpstr>
      <vt:lpstr>Спасибо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Документационное  обеспечение деятельности  учителя-логопеда</dc:title>
  <dc:creator>детский сад</dc:creator>
  <cp:lastModifiedBy>Анатолий</cp:lastModifiedBy>
  <cp:revision>83</cp:revision>
  <dcterms:created xsi:type="dcterms:W3CDTF">2019-12-02T09:59:04Z</dcterms:created>
  <dcterms:modified xsi:type="dcterms:W3CDTF">2023-10-08T16:55:57Z</dcterms:modified>
</cp:coreProperties>
</file>