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8" r:id="rId2"/>
    <p:sldId id="339" r:id="rId3"/>
    <p:sldId id="291" r:id="rId4"/>
    <p:sldId id="273" r:id="rId5"/>
    <p:sldId id="274" r:id="rId6"/>
    <p:sldId id="275" r:id="rId7"/>
    <p:sldId id="337" r:id="rId8"/>
    <p:sldId id="332" r:id="rId9"/>
    <p:sldId id="331" r:id="rId10"/>
    <p:sldId id="335" r:id="rId11"/>
    <p:sldId id="334" r:id="rId12"/>
    <p:sldId id="333" r:id="rId13"/>
    <p:sldId id="336" r:id="rId14"/>
    <p:sldId id="328" r:id="rId15"/>
    <p:sldId id="330" r:id="rId16"/>
    <p:sldId id="325" r:id="rId17"/>
    <p:sldId id="326" r:id="rId18"/>
    <p:sldId id="324" r:id="rId19"/>
    <p:sldId id="322" r:id="rId20"/>
    <p:sldId id="327" r:id="rId21"/>
    <p:sldId id="323" r:id="rId22"/>
    <p:sldId id="329" r:id="rId23"/>
    <p:sldId id="293" r:id="rId24"/>
    <p:sldId id="295" r:id="rId25"/>
    <p:sldId id="296" r:id="rId26"/>
    <p:sldId id="31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F448-4F18-49D9-8261-9E250E5E486D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BF97-7293-43D8-BDCE-912CB607A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Малыш тебе улыбается, и ты ему улыбнись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«Улыбка»). </a:t>
            </a:r>
          </a:p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Малыша нет зубов, покажи ему, какой у тебя заборчик из зубов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«Забор»).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BF97-7293-43D8-BDCE-912CB607AE5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 научим Малыша показывать язычком лопатку, но сначала похлопаем по язычку: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пя-пя-пя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«Накажем непослушный язычок»).</a:t>
            </a:r>
          </a:p>
          <a:p>
            <a:pPr>
              <a:buFont typeface="Wingdings" pitchFamily="2" charset="2"/>
              <a:buChar char="v"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положи на нижнюю губку плоский язычок. </a:t>
            </a:r>
          </a:p>
          <a:p>
            <a:pPr>
              <a:buFont typeface="Wingdings" pitchFamily="2" charset="2"/>
              <a:buChar char="v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и получилась лопатка! 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(Упражнение «Лопата», сопровождается работой с игрушкой-дразнилкой.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BF97-7293-43D8-BDCE-912CB607AE5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1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16.jpeg"/><Relationship Id="rId11" Type="http://schemas.openxmlformats.org/officeDocument/2006/relationships/image" Target="../media/image8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http://www.logopedmaster.ru/UserFiles/image3(3).jpeg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jpeg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10.jpe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3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&#1056;&#1072;&#1073;&#1086;&#1095;&#1080;&#1081;%20&#1089;&#1090;&#1086;&#1083;\&#1050;&#1086;&#1084;&#1087;&#1083;&#1077;&#1082;&#1089;&#1099;%20&#1072;&#1088;&#1090;&#1080;&#1082;&#1091;&#1083;&#1103;&#1094;&#1080;&#1086;&#1085;&#1085;&#1086;&#1081;%20&#1075;&#1080;&#1084;&#1085;&#1072;&#1089;&#1090;&#1080;&#1082;&#1080;\&#1074;&#1086;&#1083;&#1096;&#1077;&#1073;&#1089;&#1090;&#1074;&#1086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2400" y="152400"/>
            <a:ext cx="457200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Межзубный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сигматизм</a:t>
            </a:r>
            <a:endParaRPr lang="ru-RU" sz="2400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8" descr="http://2.bp.blogspot.com/-d-kHNoFThYU/TnnQsBaLt7I/AAAAAAAADAQ/-s5LjNtreQk/s320/%25D0%259D%25D0%25B0%25D1%2581%25D0%25BE%25D1%2581+-+%25D0%25A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339752" y="2626128"/>
            <a:ext cx="4500562" cy="4231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28662" y="642918"/>
            <a:ext cx="760094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Постановка звука С</a:t>
            </a:r>
            <a:endParaRPr kumimoji="0" lang="ru-RU" sz="7200" b="1" i="0" u="none" strike="noStrike" kern="0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588646" cy="49810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1508" t="11420" r="29016" b="60494"/>
          <a:stretch>
            <a:fillRect/>
          </a:stretch>
        </p:blipFill>
        <p:spPr>
          <a:xfrm flipH="1">
            <a:off x="4857752" y="4429132"/>
            <a:ext cx="2643206" cy="2214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49292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Малыш проголодался. Давай угостим его чаем.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Нальем воду в чайник: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Научи Малыша свистеть так,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свистит водичка из-под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крана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 descr="http://logopeddoma.ru/_pu/1/441965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42852"/>
            <a:ext cx="2357454" cy="2428892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3" y="1763015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3" y="1834454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3" y="1834453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orchel.ru/uploads/posts/2012-02/1328203985_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62168">
            <a:off x="6127414" y="1834452"/>
            <a:ext cx="1461018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09 L 0.00399 0.303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90087"/>
            <a:ext cx="3795325" cy="52679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64399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«Малыш учится произносить звук [и]».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Опустить кончик языка за нижние зубы и произносить звук [и]. Следить, чтобы «ямочка» на языке была ровно посередине.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8785" t="-463" r="21875"/>
          <a:stretch>
            <a:fillRect/>
          </a:stretch>
        </p:blipFill>
        <p:spPr>
          <a:xfrm>
            <a:off x="3714744" y="285728"/>
            <a:ext cx="5429256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76957"/>
            <a:ext cx="3588646" cy="49810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2852"/>
            <a:ext cx="60721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Когда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чайник закипит,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Он засвистит: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 свистит чайник?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500042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" y="581004"/>
            <a:ext cx="87154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Формирование кинестетического образа звука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(ощущения положения органов артикуляции).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40" y="1714488"/>
            <a:ext cx="8572560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Сжатые пальцы правой руки (имитация языка) опустить к основанию пальцев левой руки (как будто это нижние зубы). 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Описание положения органов артикуляции.</a:t>
            </a:r>
          </a:p>
          <a:p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Открыть рот. Опустить кончик языка к нижним резцам таким образом, чтобы посередине языка образовалась щель. С силой равномерно выдыхать воздух. Должен получиться звук [с].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Примечание.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Если по средней линии языка у ребенка не обра­зуется «желобок», вдоль языка положить палочку. Сомкнуть зубы, насколько позволяет палочка, и произносить звук [с].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56" y="3103814"/>
            <a:ext cx="2704744" cy="37541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5277" t="-463" r="28367" b="59413"/>
          <a:stretch>
            <a:fillRect/>
          </a:stretch>
        </p:blipFill>
        <p:spPr>
          <a:xfrm flipH="1">
            <a:off x="142844" y="4000504"/>
            <a:ext cx="4000528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357694"/>
            <a:ext cx="1447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с-с-с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0"/>
            <a:ext cx="878687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Развитие фонематического восприятия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Выделение звука [с] среди звуков, далеких по акустическим и артикуляционным признакам.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Игра «Чайник кипит».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Чайник уже закипает. Он должен засвистеть: </a:t>
            </a:r>
            <a:r>
              <a:rPr lang="ru-RU" sz="2000" i="1" dirty="0" err="1" smtClean="0">
                <a:solidFill>
                  <a:srgbClr val="002060"/>
                </a:solidFill>
                <a:latin typeface="Bookman Old Style" pitchFamily="18" charset="0"/>
              </a:rPr>
              <a:t>с-с-с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. Как только ты услышишь, что чайник закипел, скажи Малышу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«Кипит!».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Bookman Old Style" pitchFamily="18" charset="0"/>
              </a:rPr>
              <a:t>Слушай внимательно: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[т], [с], [в] [с],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], 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[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]</a:t>
            </a:r>
            <a:r>
              <a:rPr lang="ru-RU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71934" y="4214818"/>
            <a:ext cx="26432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Давай покажем, как свистел чайник: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(постановка зву­ка [с]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механической помощью, затем по подражанию).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687" t="17708" r="7812"/>
          <a:stretch>
            <a:fillRect/>
          </a:stretch>
        </p:blipFill>
        <p:spPr>
          <a:xfrm>
            <a:off x="428596" y="571480"/>
            <a:ext cx="7786742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628652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Чем будем кормить Малыша? (Малыша будем кормить супом…)</a:t>
            </a:r>
            <a:endParaRPr lang="ru-RU" dirty="0"/>
          </a:p>
        </p:txBody>
      </p:sp>
      <p:pic>
        <p:nvPicPr>
          <p:cNvPr id="7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256" y="2786058"/>
            <a:ext cx="2704744" cy="37541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WINDOWS\Temp\Rar$DIa0.865\банки джем варенье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771650" cy="49219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50070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чем Малыш будет пить чай ? С вареньем.</a:t>
            </a:r>
          </a:p>
          <a:p>
            <a:r>
              <a:rPr lang="ru-RU" dirty="0" smtClean="0"/>
              <a:t>Посмотри, сколько здесь варенья… Это варенье из малины, оно </a:t>
            </a:r>
            <a:r>
              <a:rPr lang="ru-RU" i="1" dirty="0" smtClean="0"/>
              <a:t>малиновое</a:t>
            </a:r>
            <a:r>
              <a:rPr lang="ru-RU" dirty="0" smtClean="0"/>
              <a:t>. А это варенье из клубники, какое оно? (</a:t>
            </a:r>
            <a:r>
              <a:rPr lang="ru-RU" i="1" dirty="0" smtClean="0"/>
              <a:t>Клубничное</a:t>
            </a:r>
            <a:r>
              <a:rPr lang="ru-RU" dirty="0" smtClean="0"/>
              <a:t>). Это  варенье из вишни, какое оно?</a:t>
            </a:r>
            <a:r>
              <a:rPr lang="ru-RU" i="1" dirty="0" smtClean="0"/>
              <a:t> (Вишневое.) </a:t>
            </a:r>
            <a:r>
              <a:rPr lang="ru-RU" dirty="0" smtClean="0"/>
              <a:t>Это  варенье из черники, какое оно?</a:t>
            </a:r>
            <a:r>
              <a:rPr lang="ru-RU" i="1" dirty="0" smtClean="0"/>
              <a:t> (Черничное.) . А это мёд.</a:t>
            </a:r>
            <a:endParaRPr lang="ru-RU" dirty="0"/>
          </a:p>
        </p:txBody>
      </p:sp>
      <p:pic>
        <p:nvPicPr>
          <p:cNvPr id="7" name="Рисунок 6" descr="http://logo-raduga.ru/wp-content/uploads/59.jpg"/>
          <p:cNvPicPr/>
          <p:nvPr/>
        </p:nvPicPr>
        <p:blipFill>
          <a:blip r:embed="rId4" cstate="print"/>
          <a:srcRect l="2089" t="4426" r="36293" b="55001"/>
          <a:stretch>
            <a:fillRect/>
          </a:stretch>
        </p:blipFill>
        <p:spPr bwMode="auto">
          <a:xfrm>
            <a:off x="5429224" y="1785926"/>
            <a:ext cx="3714776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WINDOWS\Temp\Rar$DIa0.619\джем-мал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00042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800105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Наелся Малыш, пошел посуду мыть.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Вода из-под крана свистит: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звука с механической помощью, затем по подражанию).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Какую посуду вымыл Малыш? Что он вымыл?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Рисунок 9" descr="http://logopeddoma.ru/_pu/1/441965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54" y="214290"/>
            <a:ext cx="1214446" cy="1928826"/>
          </a:xfrm>
          <a:prstGeom prst="roundRect">
            <a:avLst>
              <a:gd name="adj" fmla="val 16667"/>
            </a:avLst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7" y="1391833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7" y="1463271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8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forchel.ru/uploads/posts/2012-02/1328203985_9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2168">
            <a:off x="7547567" y="1463272"/>
            <a:ext cx="1047123" cy="13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s1.pic4you.ru/allimage/y2012/08-22/12216/23624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000240"/>
            <a:ext cx="2057375" cy="12858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500174"/>
            <a:ext cx="2457477" cy="2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2" descr="http://www.playcast.ru/uploads/2017/07/21/230617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00166" y="3929066"/>
            <a:ext cx="2428892" cy="154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Picture 6" descr="C:\Users\Best\Desktop\посуда\x_0ce257e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000504"/>
            <a:ext cx="1819269" cy="18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7009 L 0.01441 0.752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Best\Desktop\посуда\trafareti_posuda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3" y="1435100"/>
            <a:ext cx="21256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Best\Desktop\посуда\trafareti_posuda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3950" y="1752600"/>
            <a:ext cx="20018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Best\Desktop\посуда\trafareti_posuda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088" y="1296988"/>
            <a:ext cx="12604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Best\Desktop\посуда\trafareti_posuda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488" y="4300538"/>
            <a:ext cx="19288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Best\Desktop\посуда\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8388" y="4724400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Best\Desktop\посуда\trafareti_posuda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25" y="4149725"/>
            <a:ext cx="141605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Users\Best\Desktop\посуда\0_32dd1_7d87ccdf_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9225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5" descr="C:\Users\Best\Desktop\посуда\kastrjulja-s-kryshkoj-pensofal-inoxal-star-pen-6626-5-l-big-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928670"/>
            <a:ext cx="3429024" cy="23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 descr="C:\Users\Best\Desktop\посуда\kuvshin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71480"/>
            <a:ext cx="206533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11" descr="C:\Users\Best\Desktop\посуда\225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143248"/>
            <a:ext cx="32400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3" descr="C:\Users\Best\Desktop\посуда\54434_PE159508_S4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857628"/>
            <a:ext cx="25638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6" descr="C:\Users\Best\Desktop\посуда\samovar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2" y="3786190"/>
            <a:ext cx="21526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Прямоугольник 16"/>
          <p:cNvSpPr/>
          <p:nvPr/>
        </p:nvSpPr>
        <p:spPr>
          <a:xfrm>
            <a:off x="1500166" y="214290"/>
            <a:ext cx="4857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«Определи по тени» </a:t>
            </a:r>
            <a:endParaRPr lang="ru-RU" sz="3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715404" cy="14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Назови и запомни предметы посуды. Потом закрой глаза, логопед «убирает» один предмет. Открой глаза, скажи, чего не стало? Важно, чтобы ребенок называл исчезнувшие предметы в родительном падеже. Например: «Не стало чайника…»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29132"/>
            <a:ext cx="3067339" cy="16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playcast.ru/uploads/2017/07/21/230617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72" y="2071678"/>
            <a:ext cx="2428892" cy="154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6" descr="C:\Users\Best\Desktop\посуда\x_0ce257e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000504"/>
            <a:ext cx="1819269" cy="18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2" descr="C:\Users\Best\Desktop\посуда\L C Indiv cas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643314"/>
            <a:ext cx="28575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6" descr="http://s1.pic4you.ru/allimage/y2012/08-22/12216/236246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643050"/>
            <a:ext cx="2057375" cy="12858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214422"/>
            <a:ext cx="2457477" cy="245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142844" y="5903893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Убрал Малыш посуду в шкафчик,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скрипнул дверцей: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звука по подражанию, при затруднении с механической помощью).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0"/>
            <a:ext cx="487345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«Чего не стало?»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 cstate="print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mirdoshkolnikov.ru/images/stories/demo/rokbox/logopedicheskoe-zanyatie-dyferenciaciya-zvukiv-s-sh-1.jpg"/>
          <p:cNvPicPr>
            <a:picLocks noChangeAspect="1" noChangeArrowheads="1"/>
          </p:cNvPicPr>
          <p:nvPr/>
        </p:nvPicPr>
        <p:blipFill>
          <a:blip r:embed="rId3" cstate="print"/>
          <a:srcRect l="74975" t="3409" r="1519" b="51510"/>
          <a:stretch>
            <a:fillRect/>
          </a:stretch>
        </p:blipFill>
        <p:spPr bwMode="auto">
          <a:xfrm>
            <a:off x="4714876" y="4929198"/>
            <a:ext cx="2285984" cy="192880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858280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Цель: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одготовка артикуляционного аппарата к постановке звука [с]; 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формирование длительной направленной воздушной струи;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упражнение в различении слов, близких по звучанию;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умение определять наличие звука [с] в ряду звуков;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развитие функции языкового анализа и синтеза,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Активизировать словарь по лексической теме «Посуда»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472" y="571480"/>
            <a:ext cx="78582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Сенсорная коробка.  Рассади рыбок по аквариумам</a:t>
            </a:r>
            <a:r>
              <a:rPr lang="ru-RU" dirty="0" smtClean="0">
                <a:solidFill>
                  <a:srgbClr val="333333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Малыш любит кормить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рыбок.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Найди рыбок и разложи их по цвету.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Малыш рассадил рыбок по аквариуму и хочет покормить рыбок,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сыплет в воду крошки: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с-с-с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(постановка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звука по подражанию, при затруднении с механической помощью).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ogo1.ru/upload/iblock/e98/e983a89935868dd8e4a73139887cd390.jpeg"/>
          <p:cNvPicPr>
            <a:picLocks noChangeAspect="1" noChangeArrowheads="1"/>
          </p:cNvPicPr>
          <p:nvPr/>
        </p:nvPicPr>
        <p:blipFill>
          <a:blip r:embed="rId3" cstate="print"/>
          <a:srcRect l="3214" t="13214" r="356" b="14999"/>
          <a:stretch>
            <a:fillRect/>
          </a:stretch>
        </p:blipFill>
        <p:spPr bwMode="auto">
          <a:xfrm>
            <a:off x="1714480" y="928670"/>
            <a:ext cx="6429420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71472" y="142852"/>
            <a:ext cx="518443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Игры - шнуровки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934670"/>
            <a:ext cx="314541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ДОМАШНЕЕ ЗАДАНИЕ</a:t>
            </a:r>
          </a:p>
          <a:p>
            <a:endParaRPr lang="ru-RU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ИТОГ ЗАНЯТИЯ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sksadok7.ucoz.ua/Pictures/karapu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4527562" cy="62842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 rot="2718279">
            <a:off x="3327803" y="2490179"/>
            <a:ext cx="65003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МОЛОДЕЦ !</a:t>
            </a:r>
            <a:endParaRPr lang="ru-RU" sz="80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04" y="214290"/>
            <a:ext cx="88582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Домашнее задание №1</a:t>
            </a:r>
          </a:p>
          <a:p>
            <a:pPr marL="457200" indent="-457200">
              <a:defRPr/>
            </a:pPr>
            <a:r>
              <a:rPr lang="en-US" sz="1400" dirty="0" smtClean="0">
                <a:latin typeface="Bookman Old Style" pitchFamily="18" charset="0"/>
              </a:rPr>
              <a:t>1.</a:t>
            </a:r>
            <a:r>
              <a:rPr lang="ru-RU" sz="1400" dirty="0" smtClean="0">
                <a:latin typeface="Bookman Old Style" pitchFamily="18" charset="0"/>
              </a:rPr>
              <a:t>Выполнить артикуляционные упражнения для звука С.</a:t>
            </a:r>
          </a:p>
          <a:p>
            <a:pPr marL="457200" indent="-457200">
              <a:defRPr/>
            </a:pPr>
            <a:r>
              <a:rPr lang="ru-RU" sz="1400" dirty="0" smtClean="0">
                <a:latin typeface="Bookman Old Style" pitchFamily="18" charset="0"/>
              </a:rPr>
              <a:t>Звуковая распевка А  У  И    И  У  А;   А  О  У  И ; упражнения «Улыбка», «Заборчик», «Дудочка»,</a:t>
            </a:r>
          </a:p>
          <a:p>
            <a:pPr marL="457200" indent="-457200">
              <a:defRPr/>
            </a:pPr>
            <a:r>
              <a:rPr lang="ru-RU" sz="1400" dirty="0" smtClean="0">
                <a:latin typeface="Bookman Old Style" pitchFamily="18" charset="0"/>
              </a:rPr>
              <a:t>«Улыбка-Дудочка», «Лопаточка», «Иголочка», «Чашечка», «Чистим нижние зубы», «Горка»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Bookman Old Style" pitchFamily="18" charset="0"/>
              </a:rPr>
              <a:t>2. Отработать  упражнения на дыхание.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Улыбнуться, положить широкий передний край языка на нижнюю губу и, как бы произнося длительно звук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сдуть ватку на противоположный край стола.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1. Нижняя губа не должна натягиваться на нижние зубы. 2. Нельзя надувать щеки. 3 Следить, чтобы дети произносили звук </a:t>
            </a:r>
            <a:r>
              <a:rPr lang="ru-RU" sz="14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 а не звук </a:t>
            </a:r>
            <a:r>
              <a:rPr lang="ru-RU" sz="14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 е чтобы воздушная струя была узкая, а не рассеянная.</a:t>
            </a:r>
            <a:endParaRPr lang="ru-RU" sz="1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i="1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при этом появляется шум, значит, воздушная струя направлена правильно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«Воет буря».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Поднести к нижней губе пузырек с узким горлышком и подуть.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( колпачок от ручки, фломастера), </a:t>
            </a:r>
            <a:r>
              <a:rPr lang="ru-RU" sz="1400" b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«Корабли на море» </a:t>
            </a: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сделать кораблик из бумаги и поместить в тазик с водой, дуть на кораблик, чтобы он передвигался по воде (язычок лежит так же как в упражнении «Чей мяч дальше»)</a:t>
            </a:r>
            <a:endParaRPr lang="ru-RU" sz="1400" b="1" i="1" spc="50" dirty="0" smtClean="0">
              <a:ln w="11430"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3.Упражнения для языка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i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Капельки дождя стучат». </a:t>
            </a: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Прикусить широкий язык зубами и произносить слоги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err="1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та-та-та-та-та-та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Упражнения для формирования умения образовывать боковыми краями языка смычку с верхними коренными зубами</a:t>
            </a:r>
            <a:endParaRPr lang="ru-RU" sz="1400" b="1" i="1" spc="50" dirty="0" smtClean="0">
              <a:ln w="11430"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Опустить кончик языка за нижние зубы и </a:t>
            </a:r>
            <a:r>
              <a:rPr lang="ru-RU" sz="1400" b="1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произносить звук [и]. </a:t>
            </a:r>
            <a:r>
              <a:rPr lang="ru-RU" sz="1400" spc="50" dirty="0" smtClean="0">
                <a:ln w="11430"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Следить, чтобы «желобок» на языке был  посередине.</a:t>
            </a:r>
            <a:endParaRPr lang="ru-RU" sz="1400" spc="50" dirty="0">
              <a:ln w="11430"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786322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4.Постановка звука С с помощью указательного пальца ребенка </a:t>
            </a:r>
            <a:r>
              <a:rPr lang="ru-RU" sz="1400" b="0" dirty="0" smtClean="0">
                <a:latin typeface="Bookman Old Style" pitchFamily="18" charset="0"/>
              </a:rPr>
              <a:t>(не забудьте предварительно хорошо вымыть руки  и подстричь ногти ребенку).</a:t>
            </a:r>
          </a:p>
          <a:p>
            <a:r>
              <a:rPr lang="ru-RU" sz="1400" b="0" dirty="0" smtClean="0">
                <a:latin typeface="Bookman Old Style" pitchFamily="18" charset="0"/>
              </a:rPr>
              <a:t>Уложить первую фалангу указательного пальчика на широкий язык, лежащий за нижними зубами. Пальчик прикусывается резцами</a:t>
            </a:r>
            <a:r>
              <a:rPr lang="ru-RU" sz="1400" dirty="0" smtClean="0">
                <a:latin typeface="Bookman Old Style" pitchFamily="18" charset="0"/>
              </a:rPr>
              <a:t>: «кладем свисток в рот». </a:t>
            </a:r>
            <a:r>
              <a:rPr lang="ru-RU" sz="1400" b="0" dirty="0" smtClean="0">
                <a:latin typeface="Bookman Old Style" pitchFamily="18" charset="0"/>
              </a:rPr>
              <a:t>Рот улыбается до ушей, передние зубы хорошо видны до клыков. Края языка (передней его части) показываются с двух сторон прикушенного пальчика и достают до углов рта. Как только ребенок научится ловко укладывать «свисток» в рот, ему предлагается подуть в «свисток», не вынимая пальца, не изменяя положения губ, языка и зубов.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Пальчиковая гимнастика. 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Вот кулак,                                 </a:t>
            </a:r>
            <a:r>
              <a:rPr lang="ru-RU" sz="1400" i="1" dirty="0" smtClean="0">
                <a:latin typeface="Bookman Old Style" pitchFamily="18" charset="0"/>
              </a:rPr>
              <a:t>показать кулак левой руки       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А вот – ладошка,                     </a:t>
            </a:r>
            <a:r>
              <a:rPr lang="ru-RU" sz="1400" i="1" dirty="0" smtClean="0">
                <a:latin typeface="Bookman Old Style" pitchFamily="18" charset="0"/>
              </a:rPr>
              <a:t>раскрыть пальцы, ладонь вверх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      На ладошку села кошка.       </a:t>
            </a:r>
            <a:r>
              <a:rPr lang="ru-RU" sz="1400" i="1" dirty="0" smtClean="0">
                <a:latin typeface="Bookman Old Style" pitchFamily="18" charset="0"/>
              </a:rPr>
              <a:t>«когти» правой руки водят по ладошке левой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</a:t>
            </a:r>
          </a:p>
          <a:p>
            <a:r>
              <a:rPr lang="ru-RU" sz="1400" dirty="0" smtClean="0">
                <a:latin typeface="Bookman Old Style" pitchFamily="18" charset="0"/>
              </a:rPr>
              <a:t>Села мышек посчитать,        </a:t>
            </a:r>
            <a:r>
              <a:rPr lang="ru-RU" sz="1400" i="1" dirty="0" smtClean="0">
                <a:latin typeface="Bookman Old Style" pitchFamily="18" charset="0"/>
              </a:rPr>
              <a:t>правой рукой загибать по одному пальцу</a:t>
            </a:r>
            <a:r>
              <a:rPr lang="ru-RU" sz="1400" dirty="0" smtClean="0">
                <a:latin typeface="Bookman Old Style" pitchFamily="18" charset="0"/>
              </a:rPr>
              <a:t> левой                                                                                                                                                                Раз, два, три, четыре, пять.                                                                                                                                                            Мышки очень испугались,                  </a:t>
            </a:r>
            <a:r>
              <a:rPr lang="ru-RU" sz="1400" i="1" dirty="0" smtClean="0">
                <a:latin typeface="Bookman Old Style" pitchFamily="18" charset="0"/>
              </a:rPr>
              <a:t>вращать кулаком.</a:t>
            </a:r>
            <a:r>
              <a:rPr lang="ru-RU" sz="1400" dirty="0" smtClean="0">
                <a:latin typeface="Bookman Old Style" pitchFamily="18" charset="0"/>
              </a:rPr>
              <a:t>                                                                                                                 В норки быстро разбежались       </a:t>
            </a:r>
            <a:r>
              <a:rPr lang="ru-RU" sz="1400" i="1" dirty="0" smtClean="0">
                <a:latin typeface="Bookman Old Style" pitchFamily="18" charset="0"/>
              </a:rPr>
              <a:t>спрятать кулак под  правую </a:t>
            </a:r>
            <a:r>
              <a:rPr lang="ru-RU" sz="1400" dirty="0" smtClean="0">
                <a:latin typeface="Bookman Old Style" pitchFamily="18" charset="0"/>
              </a:rPr>
              <a:t>подмышку 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Развитие логики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" name="Содержимое 4" descr="http://2.bp.blogspot.com/-8kqyB6pFxA0/VowTSwZ-dCI/AAAAAAAAFgM/SxhoQzbEMBY/s1600/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3643306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2.bp.blogspot.com/-fykpgBrG-5c/VowTS1ZWocI/AAAAAAAAFgQ/Hec8033FFro/s1600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3116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 cstate="print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mirdoshkolnikov.ru/images/stories/demo/rokbox/logopedicheskoe-zanyatie-dyferenciaciya-zvukiv-s-sh-1.jpg"/>
          <p:cNvPicPr>
            <a:picLocks noChangeAspect="1" noChangeArrowheads="1"/>
          </p:cNvPicPr>
          <p:nvPr/>
        </p:nvPicPr>
        <p:blipFill>
          <a:blip r:embed="rId3" cstate="print"/>
          <a:srcRect l="74975" t="3409" r="1519" b="51510"/>
          <a:stretch>
            <a:fillRect/>
          </a:stretch>
        </p:blipFill>
        <p:spPr bwMode="auto">
          <a:xfrm>
            <a:off x="7220555" y="285728"/>
            <a:ext cx="1923445" cy="2357454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5720" y="142852"/>
            <a:ext cx="70723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сигматизм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проводятся упражнения для укрепления мышц кончика языка и передней части спинки языка;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- выработки направленной воздушной струи;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отрабатывается звук [и], при котором положение языка близко к нормальной артикуляции звука [с].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1714488"/>
            <a:ext cx="86439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 СИГМАТИЗМ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Межзубный: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ребенку предлагается: переводить широкий кончик языка за нижние резцы, сближать их и «пускать легкий ветерок».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Предложить ребенку запомнить упражнение «Забор» — «Окно» — «Мост» —«Забор». А затем «Холодный ветер», т. е. длительно подуть. Следить за положением языка за нижними зубами.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 межзубном стигматизме ребенку сначала показывают правильную артикуляцию звука [С]. Обращается внимание на то, что кончик языка упирается в передние нижние зубы и его не должно быть видно между зубами, они закрыты. Если ребенок не может сразу произнести звук по подражанию, нужно прибегнуть к механической помощи: кончик языка прижимается спичкой. Ребенок, закусив ее, произносит звук [С].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5214950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Коррекция межзубного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сигматизма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Сжать зубы и, не разжимая их, протяжно произнести [с]. (На первых порах звук произносится со сжатыми зубами.)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Проговаривание слогов и слов со сжатыми зубами. Постепенно переходят к нормальному произношению фонемы.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5/shkolnyiy-universalnyiy-prevyu-4-1200x901.png"/>
          <p:cNvPicPr>
            <a:picLocks noChangeAspect="1" noChangeArrowheads="1"/>
          </p:cNvPicPr>
          <p:nvPr/>
        </p:nvPicPr>
        <p:blipFill>
          <a:blip r:embed="rId2" cstate="print"/>
          <a:srcRect r="3125" b="32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C:\WINDOWS\Temp\Rar$DIa0.256\джем-смороди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000372" cy="3000372"/>
          </a:xfrm>
          <a:prstGeom prst="rect">
            <a:avLst/>
          </a:prstGeom>
          <a:noFill/>
        </p:spPr>
      </p:pic>
      <p:pic>
        <p:nvPicPr>
          <p:cNvPr id="20484" name="Picture 4" descr="C:\WINDOWS\Temp\Rar$DIa0.381\джем-клубн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3143248" cy="3143248"/>
          </a:xfrm>
          <a:prstGeom prst="rect">
            <a:avLst/>
          </a:prstGeom>
          <a:noFill/>
        </p:spPr>
      </p:pic>
      <p:pic>
        <p:nvPicPr>
          <p:cNvPr id="20485" name="Picture 5" descr="C:\WINDOWS\Temp\Rar$DIa0.340\джем-вишн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0"/>
            <a:ext cx="3286124" cy="3286124"/>
          </a:xfrm>
          <a:prstGeom prst="rect">
            <a:avLst/>
          </a:prstGeom>
          <a:noFill/>
        </p:spPr>
      </p:pic>
      <p:pic>
        <p:nvPicPr>
          <p:cNvPr id="10" name="Рисунок 9" descr="http://logo-raduga.ru/wp-content/uploads/59.jpg"/>
          <p:cNvPicPr/>
          <p:nvPr/>
        </p:nvPicPr>
        <p:blipFill>
          <a:blip r:embed="rId6" cstate="print"/>
          <a:srcRect l="2089" t="4426" r="36293" b="55001"/>
          <a:stretch>
            <a:fillRect/>
          </a:stretch>
        </p:blipFill>
        <p:spPr bwMode="auto">
          <a:xfrm>
            <a:off x="428596" y="3214686"/>
            <a:ext cx="4143372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C:\WINDOWS\Temp\Rar$DIa0.779\джем-черная-смороди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786058"/>
            <a:ext cx="2714644" cy="2714644"/>
          </a:xfrm>
          <a:prstGeom prst="rect">
            <a:avLst/>
          </a:prstGeom>
          <a:noFill/>
        </p:spPr>
      </p:pic>
      <p:pic>
        <p:nvPicPr>
          <p:cNvPr id="12" name="Picture 3" descr="C:\WINDOWS\Temp\Rar$DIa0.043\банки джем варенье 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2847105"/>
            <a:ext cx="4924090" cy="4010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7143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1.ВЕСЁЛАЯ РАСПЕВКА</a:t>
            </a:r>
          </a:p>
        </p:txBody>
      </p:sp>
      <p:pic>
        <p:nvPicPr>
          <p:cNvPr id="6147" name="Содержимое 3" descr="http://www.logolife.ru/wp-content/gallery/dlya-izucheniya-zvukov/kru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285860"/>
            <a:ext cx="12827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0" name="Прямоугольник 8"/>
          <p:cNvSpPr>
            <a:spLocks noChangeArrowheads="1"/>
          </p:cNvSpPr>
          <p:nvPr/>
        </p:nvSpPr>
        <p:spPr bwMode="auto">
          <a:xfrm>
            <a:off x="285720" y="142875"/>
            <a:ext cx="78581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КОМПЛЕКС УПРАЖНЕНИЙ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51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85860"/>
            <a:ext cx="1285875" cy="931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0"/>
            <a:ext cx="97155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285860"/>
            <a:ext cx="1143000" cy="928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4" name="Рисунок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42844" y="2643182"/>
            <a:ext cx="2428875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5" name="Рисунок 29"/>
          <p:cNvPicPr>
            <a:picLocks noChangeAspect="1" noChangeArrowheads="1"/>
          </p:cNvPicPr>
          <p:nvPr/>
        </p:nvPicPr>
        <p:blipFill>
          <a:blip r:embed="rId6" cstate="print">
            <a:lum bright="-6000" contrast="54000"/>
          </a:blip>
          <a:srcRect/>
          <a:stretch>
            <a:fillRect/>
          </a:stretch>
        </p:blipFill>
        <p:spPr bwMode="auto">
          <a:xfrm>
            <a:off x="2786050" y="2714620"/>
            <a:ext cx="1643062" cy="247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Рисунок 42"/>
          <p:cNvPicPr>
            <a:picLocks noChangeAspect="1" noChangeArrowheads="1"/>
          </p:cNvPicPr>
          <p:nvPr/>
        </p:nvPicPr>
        <p:blipFill>
          <a:blip r:embed="rId7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4643438" y="2643182"/>
            <a:ext cx="1928813" cy="25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Рисунок 7" descr="http://ds2483.msk.ru/pic/logoped25-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2714620"/>
            <a:ext cx="2071687" cy="253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5720" y="2143116"/>
            <a:ext cx="8229600" cy="7143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2. АРТИКУЛЯЦИОННЫЕ УПРАЖНЕНИЯ</a:t>
            </a: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5370586"/>
            <a:ext cx="2495550" cy="148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50"/>
          <p:cNvPicPr>
            <a:picLocks noChangeAspect="1" noChangeArrowheads="1"/>
          </p:cNvPicPr>
          <p:nvPr/>
        </p:nvPicPr>
        <p:blipFill>
          <a:blip r:embed="rId10" cstate="print">
            <a:lum bright="-6000" contrast="54000"/>
          </a:blip>
          <a:srcRect/>
          <a:stretch>
            <a:fillRect/>
          </a:stretch>
        </p:blipFill>
        <p:spPr bwMode="auto">
          <a:xfrm>
            <a:off x="4286248" y="5214950"/>
            <a:ext cx="2438400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дудочка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 bwMode="auto">
          <a:xfrm>
            <a:off x="381000" y="2514600"/>
            <a:ext cx="7772400" cy="175577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3" name="Picture 11" descr="заборч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7772400" cy="17700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44" name="Picture 13" descr="блинч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24400"/>
            <a:ext cx="7848600" cy="18208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Line 14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6199" name="AutoShape 5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201" name="AutoShape 5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Rectangle 58"/>
          <p:cNvSpPr>
            <a:spLocks noChangeArrowheads="1"/>
          </p:cNvSpPr>
          <p:nvPr/>
        </p:nvSpPr>
        <p:spPr bwMode="auto">
          <a:xfrm>
            <a:off x="2667000" y="2514600"/>
            <a:ext cx="3352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«Дудочка»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(«Хоботок»)</a:t>
            </a:r>
          </a:p>
          <a:p>
            <a:endParaRPr lang="ru-RU" sz="1600" dirty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 напряжением вытянуть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губы вперед (зубы сомкнуты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10280" name="Rectangle 59"/>
          <p:cNvSpPr>
            <a:spLocks noChangeArrowheads="1"/>
          </p:cNvSpPr>
          <p:nvPr/>
        </p:nvSpPr>
        <p:spPr bwMode="auto">
          <a:xfrm>
            <a:off x="2590800" y="304800"/>
            <a:ext cx="3429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(«Заборчик»)</a:t>
            </a:r>
          </a:p>
          <a:p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 с напряжением,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обнажив сомкнутые зубы</a:t>
            </a:r>
          </a:p>
        </p:txBody>
      </p:sp>
      <p:pic>
        <p:nvPicPr>
          <p:cNvPr id="6205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20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7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343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4" name="Рисунок 44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514600"/>
            <a:ext cx="20240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457200"/>
            <a:ext cx="2025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Рисунок 28"/>
          <p:cNvPicPr>
            <a:picLocks noChangeAspect="1" noChangeArrowheads="1"/>
          </p:cNvPicPr>
          <p:nvPr/>
        </p:nvPicPr>
        <p:blipFill>
          <a:blip r:embed="rId10" cstate="print">
            <a:lum bright="-6000" contrast="48000"/>
          </a:blip>
          <a:srcRect/>
          <a:stretch>
            <a:fillRect/>
          </a:stretch>
        </p:blipFill>
        <p:spPr bwMode="auto">
          <a:xfrm>
            <a:off x="685800" y="533400"/>
            <a:ext cx="18288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Рисунок 2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381000" y="4724400"/>
            <a:ext cx="228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8" name="Rectangle 59"/>
          <p:cNvSpPr>
            <a:spLocks noChangeArrowheads="1"/>
          </p:cNvSpPr>
          <p:nvPr/>
        </p:nvSpPr>
        <p:spPr bwMode="auto">
          <a:xfrm>
            <a:off x="2667000" y="4724400"/>
            <a:ext cx="34290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-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 «Дудочка» 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Чередовать упражнения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«Улыбка» - «Дудочка».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Переключение позиций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плавное, в одном ритме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89" name="Рисунок 44" descr="http://vashlogoped-online.ru/wp-content/uploads/2013/05/truboch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562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876800"/>
            <a:ext cx="149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3 трубочк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2500306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2" name="Picture 6" descr="3 трубочк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88" y="5643578"/>
            <a:ext cx="1285884" cy="94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55" fill="hold"/>
                                        <p:tgtEl>
                                          <p:spTgt spid="6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6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2955" fill="hold"/>
                                        <p:tgtEl>
                                          <p:spTgt spid="6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5"/>
                </p:tgtEl>
              </p:cMediaNode>
            </p:audio>
            <p:audio>
              <p:cMediaNode showWhenStopped="0">
                <p:cTn id="2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6"/>
                </p:tgtEl>
              </p:cMediaNode>
            </p:audio>
            <p:audio>
              <p:cMediaNode showWhenStopped="0">
                <p:cTn id="2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07"/>
                </p:tgtEl>
              </p:cMediaNode>
            </p:audio>
          </p:childTnLst>
        </p:cTn>
      </p:par>
    </p:tnLst>
    <p:bldLst>
      <p:bldP spid="6159" grpId="0" animBg="1"/>
      <p:bldP spid="6160" grpId="0" animBg="1"/>
      <p:bldP spid="6161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6" grpId="0" animBg="1"/>
      <p:bldP spid="6197" grpId="0" animBg="1"/>
      <p:bldP spid="6198" grpId="0" animBg="1"/>
      <p:bldP spid="6199" grpId="0" animBg="1"/>
      <p:bldP spid="6200" grpId="0" animBg="1"/>
      <p:bldP spid="6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7" descr="ки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8077200" cy="18669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15" name="Picture 45" descr="чистим зуб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14600"/>
            <a:ext cx="8001000" cy="1762125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3316" name="Picture 39" descr="месим тес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7924800" cy="18430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11" name="Oval 23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AutoShape 37"/>
          <p:cNvSpPr>
            <a:spLocks noChangeArrowheads="1"/>
          </p:cNvSpPr>
          <p:nvPr/>
        </p:nvSpPr>
        <p:spPr bwMode="auto">
          <a:xfrm>
            <a:off x="8077200" y="3505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351" name="Rectangle 48"/>
          <p:cNvSpPr>
            <a:spLocks noChangeArrowheads="1"/>
          </p:cNvSpPr>
          <p:nvPr/>
        </p:nvSpPr>
        <p:spPr bwMode="auto">
          <a:xfrm>
            <a:off x="2590800" y="5181600"/>
            <a:ext cx="457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Rectangle 49"/>
          <p:cNvSpPr>
            <a:spLocks noChangeArrowheads="1"/>
          </p:cNvSpPr>
          <p:nvPr/>
        </p:nvSpPr>
        <p:spPr bwMode="auto">
          <a:xfrm>
            <a:off x="2590800" y="2971800"/>
            <a:ext cx="457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3" name="Rectangle 50"/>
          <p:cNvSpPr>
            <a:spLocks noChangeArrowheads="1"/>
          </p:cNvSpPr>
          <p:nvPr/>
        </p:nvSpPr>
        <p:spPr bwMode="auto">
          <a:xfrm>
            <a:off x="2590800" y="762000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4" name="Rectangle 51"/>
          <p:cNvSpPr>
            <a:spLocks noChangeArrowheads="1"/>
          </p:cNvSpPr>
          <p:nvPr/>
        </p:nvSpPr>
        <p:spPr bwMode="auto">
          <a:xfrm>
            <a:off x="2590800" y="304800"/>
            <a:ext cx="3429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 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«Лопаточка»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Приоткрыть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Положить широкий язык на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нижнюю губу</a:t>
            </a:r>
          </a:p>
        </p:txBody>
      </p:sp>
      <p:sp>
        <p:nvSpPr>
          <p:cNvPr id="13355" name="Rectangle 52"/>
          <p:cNvSpPr>
            <a:spLocks noChangeArrowheads="1"/>
          </p:cNvSpPr>
          <p:nvPr/>
        </p:nvSpPr>
        <p:spPr bwMode="auto">
          <a:xfrm>
            <a:off x="2500298" y="2643182"/>
            <a:ext cx="3429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«Чашечка»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Из положения «Лопаточка»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поднять  язычок вверх,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загибая боковые края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13356" name="Rectangle 53"/>
          <p:cNvSpPr>
            <a:spLocks noChangeArrowheads="1"/>
          </p:cNvSpPr>
          <p:nvPr/>
        </p:nvSpPr>
        <p:spPr bwMode="auto">
          <a:xfrm>
            <a:off x="2590800" y="4648200"/>
            <a:ext cx="3581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«Иголочка»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Сделать язык узким</a:t>
            </a:r>
          </a:p>
        </p:txBody>
      </p:sp>
      <p:pic>
        <p:nvPicPr>
          <p:cNvPr id="37942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3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4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26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0" name="Рисунок 29"/>
          <p:cNvPicPr>
            <a:picLocks noChangeAspect="1" noChangeArrowheads="1"/>
          </p:cNvPicPr>
          <p:nvPr/>
        </p:nvPicPr>
        <p:blipFill>
          <a:blip r:embed="rId8" cstate="print">
            <a:lum bright="-6000" contrast="54000"/>
          </a:blip>
          <a:srcRect/>
          <a:stretch>
            <a:fillRect/>
          </a:stretch>
        </p:blipFill>
        <p:spPr bwMode="auto">
          <a:xfrm>
            <a:off x="533400" y="45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1" name="Рисунок 42"/>
          <p:cNvPicPr>
            <a:picLocks noChangeAspect="1" noChangeArrowheads="1"/>
          </p:cNvPicPr>
          <p:nvPr/>
        </p:nvPicPr>
        <p:blipFill>
          <a:blip r:embed="rId9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533400" y="2667000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Рисунок 6" descr="http://ds2483.msk.ru/pic/logoped25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888" y="4791075"/>
            <a:ext cx="20177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3" name="Рисунок 5" descr="http://vashlogoped-online.ru/wp-content/uploads/2013/05/igoloch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4724400"/>
            <a:ext cx="20018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4" name="Рисунок 7" descr="артикуляционная гимнастика (лопаточка)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6172200" y="228600"/>
            <a:ext cx="1981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5" name="Рисунок 6" descr="http://vam-zhenshini.ru/images/articles/Articulating_gymnastics/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10200" y="259080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6" name="Рисунок 53" descr="http://logoportal.ru/wp-content/uploads/2014/02/gimnastika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2200" y="4648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0" descr="Усложненный вариант логопедической гимнастики: Часики"/>
          <p:cNvPicPr>
            <a:picLocks noChangeAspect="1" noChangeArrowheads="1"/>
          </p:cNvPicPr>
          <p:nvPr/>
        </p:nvPicPr>
        <p:blipFill>
          <a:blip r:embed="rId16" cstate="print"/>
          <a:srcRect l="13514" t="13553" r="12162" b="14157"/>
          <a:stretch>
            <a:fillRect/>
          </a:stretch>
        </p:blipFill>
        <p:spPr bwMode="auto">
          <a:xfrm>
            <a:off x="6215074" y="214290"/>
            <a:ext cx="1964545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55" fill="hold"/>
                                        <p:tgtEl>
                                          <p:spTgt spid="37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3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6" dur="2955" fill="hold"/>
                                        <p:tgtEl>
                                          <p:spTgt spid="37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2"/>
                </p:tgtEl>
              </p:cMediaNode>
            </p:audio>
            <p:audio>
              <p:cMediaNode>
                <p:cTn id="2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3"/>
                </p:tgtEl>
              </p:cMediaNode>
            </p:audio>
            <p:audio>
              <p:cMediaNode>
                <p:cTn id="2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4"/>
                </p:tgtEl>
              </p:cMediaNode>
            </p:audio>
          </p:childTnLst>
        </p:cTn>
      </p:par>
    </p:tnLst>
    <p:bldLst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5" grpId="0" animBg="1"/>
      <p:bldP spid="379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7" descr="ки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8077200" cy="1866900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4339" name="Picture 45" descr="чистим зу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8001000" cy="1762125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</a:t>
            </a:r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2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3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4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5</a:t>
            </a: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6</a:t>
            </a:r>
          </a:p>
        </p:txBody>
      </p:sp>
      <p:sp>
        <p:nvSpPr>
          <p:cNvPr id="37920" name="Oval 32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7</a:t>
            </a:r>
          </a:p>
        </p:txBody>
      </p:sp>
      <p:sp>
        <p:nvSpPr>
          <p:cNvPr id="37921" name="Oval 33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8</a:t>
            </a:r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ABE7F3"/>
                </a:solidFill>
              </a:rPr>
              <a:t>9</a:t>
            </a:r>
          </a:p>
        </p:txBody>
      </p:sp>
      <p:sp>
        <p:nvSpPr>
          <p:cNvPr id="37923" name="Oval 35"/>
          <p:cNvSpPr>
            <a:spLocks noChangeArrowheads="1"/>
          </p:cNvSpPr>
          <p:nvPr/>
        </p:nvSpPr>
        <p:spPr bwMode="auto">
          <a:xfrm>
            <a:off x="8077200" y="5638800"/>
            <a:ext cx="1066800" cy="10668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 dirty="0">
                <a:solidFill>
                  <a:srgbClr val="ABE7F3"/>
                </a:solidFill>
              </a:rPr>
              <a:t>10</a:t>
            </a:r>
          </a:p>
        </p:txBody>
      </p:sp>
      <p:sp>
        <p:nvSpPr>
          <p:cNvPr id="37924" name="AutoShape 36"/>
          <p:cNvSpPr>
            <a:spLocks noChangeArrowheads="1"/>
          </p:cNvSpPr>
          <p:nvPr/>
        </p:nvSpPr>
        <p:spPr bwMode="auto">
          <a:xfrm>
            <a:off x="8077200" y="1219200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8077200" y="5643578"/>
            <a:ext cx="1066800" cy="1066800"/>
          </a:xfrm>
          <a:prstGeom prst="smileyFace">
            <a:avLst>
              <a:gd name="adj" fmla="val 4653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52"/>
          <p:cNvSpPr>
            <a:spLocks noChangeArrowheads="1"/>
          </p:cNvSpPr>
          <p:nvPr/>
        </p:nvSpPr>
        <p:spPr bwMode="auto">
          <a:xfrm>
            <a:off x="2514600" y="457200"/>
            <a:ext cx="3429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man Old Style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«Чистим зубки»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Улыбнись, открой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Кончиком языка «почисти»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с внутренней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стороны (вправо – влево)</a:t>
            </a:r>
          </a:p>
        </p:txBody>
      </p:sp>
      <p:sp>
        <p:nvSpPr>
          <p:cNvPr id="14364" name="Rectangle 53"/>
          <p:cNvSpPr>
            <a:spLocks noChangeArrowheads="1"/>
          </p:cNvSpPr>
          <p:nvPr/>
        </p:nvSpPr>
        <p:spPr bwMode="auto">
          <a:xfrm>
            <a:off x="2500298" y="2571744"/>
            <a:ext cx="3581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Горка»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Кончик зыка упирается в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Язык выгибаем горкой,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Губы в улыбке, рот открыт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затем расслабляем</a:t>
            </a:r>
          </a:p>
        </p:txBody>
      </p:sp>
      <p:pic>
        <p:nvPicPr>
          <p:cNvPr id="37942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3" name="волшебств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Рисунок 3" descr="http://vam-zhenshini.ru/images/articles/Articulating_gymnastics/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Рисунок 50"/>
          <p:cNvPicPr>
            <a:picLocks noChangeAspect="1" noChangeArrowheads="1"/>
          </p:cNvPicPr>
          <p:nvPr/>
        </p:nvPicPr>
        <p:blipFill>
          <a:blip r:embed="rId7" cstate="print">
            <a:lum bright="-6000" contrast="54000"/>
          </a:blip>
          <a:srcRect/>
          <a:stretch>
            <a:fillRect/>
          </a:stretch>
        </p:blipFill>
        <p:spPr bwMode="auto">
          <a:xfrm>
            <a:off x="500034" y="2643182"/>
            <a:ext cx="1981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Усложненный вариант логопедической гимнастики: Чашка-Блюдце 1"/>
          <p:cNvPicPr>
            <a:picLocks noChangeAspect="1" noChangeArrowheads="1"/>
          </p:cNvPicPr>
          <p:nvPr/>
        </p:nvPicPr>
        <p:blipFill>
          <a:blip r:embed="rId8" cstate="print"/>
          <a:srcRect l="13971" t="11764" r="15441" b="20588"/>
          <a:stretch>
            <a:fillRect/>
          </a:stretch>
        </p:blipFill>
        <p:spPr bwMode="auto">
          <a:xfrm>
            <a:off x="6286512" y="2643182"/>
            <a:ext cx="2071702" cy="1571636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4643446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Устал Малыш, решил отдохнуть. И язычок устал. Положи его на нижнюю губу и подуй на него, чтобы язычок отдохнул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упражнение «Ветерок»)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От ветерка язычку стало холодно. Спрячь его за нижние зубки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(упражнение «Язычок спит»).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Молодец!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955" fill="hold"/>
                                        <p:tgtEl>
                                          <p:spTgt spid="379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55" fill="hold"/>
                                        <p:tgtEl>
                                          <p:spTgt spid="37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2"/>
                </p:tgtEl>
              </p:cMediaNode>
            </p:audio>
            <p:audio>
              <p:cMediaNode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43"/>
                </p:tgtEl>
              </p:cMediaNode>
            </p:audio>
          </p:childTnLst>
        </p:cTn>
      </p:par>
    </p:tnLst>
    <p:bldLst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  <p:bldP spid="37921" grpId="0" animBg="1"/>
      <p:bldP spid="37922" grpId="0" animBg="1"/>
      <p:bldP spid="37923" grpId="0" animBg="1"/>
      <p:bldP spid="37924" grpId="0" animBg="1"/>
      <p:bldP spid="379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688" y="179249"/>
            <a:ext cx="8858312" cy="66787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Упражнения на дыхание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Развитие силы выдоха. Выработка правильного направления воздушной струи по средней линии языка.</a:t>
            </a:r>
          </a:p>
          <a:p>
            <a:r>
              <a:rPr lang="ru-RU" sz="2400" b="1" i="1" dirty="0" smtClean="0"/>
              <a:t> </a:t>
            </a:r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Поем песенку.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Вдохнуть воздух через рот, постепенно и медленно выдыхать воздух, произнося звук “а” (сочетания звуков ау,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</a:rPr>
              <a:t>ауи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и т. д.). Выдох контролируется ладонью.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 «Топор».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Ребенку предлагается поставить ноги на ширину плеч, сцепить пальцы рук “замком” и опустить руки вниз. Быстро поднять руки — вдохнуть, наклониться вперед, медленно опуская руки, произнести “ух!” на длительном выдохе.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 «Холодный ветер».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 Набрав в легкие воздух, с силой дуть через вытянутые вперед трубочкой губы. Поднести ко рту тыльную сторону ладони. Должна ощущаться резкая бьющая холодная струя.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Улыбнуться, положить широкий передний край языка на нижнюю губу и, как бы произнося длительно звук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сдуть ватку на противоположный край стола.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Методические указания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1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 Нижняя губа не должна на­тягиваться на нижние зубы. 2. Нельзя надувать щеки. 3 Следить, чтобы дети произносили звук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 а не звук </a:t>
            </a:r>
            <a:r>
              <a:rPr lang="ru-RU" sz="1600" dirty="0" err="1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т. е чтобы воздушная струя была узкая, а не рассеянная.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Если при этом появляется шум, значит, воздушная струя направлена правильно</a:t>
            </a:r>
            <a:endParaRPr lang="ru-RU" sz="16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Воет буря».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Поднести к нижней губе пузырек с узким горлышком или колпачок от фломастера и подуть. Если при этом появляется шум, значит, воздушная струя направлена правильно.</a:t>
            </a:r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29684" cy="2523744"/>
        </p:xfrm>
        <a:graphic>
          <a:graphicData uri="http://schemas.openxmlformats.org/drawingml/2006/table">
            <a:tbl>
              <a:tblPr/>
              <a:tblGrid>
                <a:gridCol w="3769384"/>
                <a:gridCol w="4660300"/>
              </a:tblGrid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Как у нашей киски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Катаем мяч между ладоней по кругу,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Молочко есть в миске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горизонтально между ладоней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Киска молочко попьет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0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Лапкой мордочку потрет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Хвостиком помашет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Весело попляшет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771878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Массаж Су Джок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«Кисонька»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7686" y="571480"/>
          <a:ext cx="4462830" cy="2928958"/>
        </p:xfrm>
        <a:graphic>
          <a:graphicData uri="http://schemas.openxmlformats.org/drawingml/2006/table">
            <a:tbl>
              <a:tblPr/>
              <a:tblGrid>
                <a:gridCol w="4462830"/>
              </a:tblGrid>
              <a:tr h="1205255">
                <a:tc>
                  <a:txBody>
                    <a:bodyPr/>
                    <a:lstStyle/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i="1" dirty="0" smtClean="0">
                        <a:solidFill>
                          <a:srgbClr val="00206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marL="130175" indent="-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Катаем </a:t>
                      </a:r>
                      <a:r>
                        <a:rPr lang="ru-RU" sz="1800" i="1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мяч между ладоней по кругу,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8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горизонтально между ладоней </a:t>
                      </a:r>
                      <a:endParaRPr lang="ru-RU" sz="1800" i="1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6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4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642918"/>
          <a:ext cx="4286280" cy="2523744"/>
        </p:xfrm>
        <a:graphic>
          <a:graphicData uri="http://schemas.openxmlformats.org/drawingml/2006/table">
            <a:tbl>
              <a:tblPr/>
              <a:tblGrid>
                <a:gridCol w="4286280"/>
              </a:tblGrid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Как у нашей киски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Молочко есть в миске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Киска молочко попьет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02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Лапкой мордочку потрет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Хвостиком помашет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Весело попляшет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6" marR="656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2" descr="http://www.playcast.ru/uploads/2016/02/24/174920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7623714" cy="461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lesnikovalud.ucoz.ru/_ph/4/808095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2" descr="http://www.playcast.ru/uploads/2016/02/24/174920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8650" flipH="1">
            <a:off x="3295985" y="3497629"/>
            <a:ext cx="6082637" cy="3929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4294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Пальчиковая гимнастика  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КОШКИ — МЫШКИ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Вот кулак,                               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показать кулак левой руки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А вот – ладошка,                   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раскрыть пальцы, ладонь вверх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На ладошку села кошка.      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«когти» правой руки водят по ладошке левой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Села мышек посчитать,</a:t>
            </a:r>
            <a:r>
              <a:rPr lang="ru-RU" sz="2000" b="0" dirty="0" smtClean="0">
                <a:solidFill>
                  <a:srgbClr val="002060"/>
                </a:solidFill>
                <a:latin typeface="Bookman Old Style" pitchFamily="18" charset="0"/>
              </a:rPr>
              <a:t>      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правой рукой загибать по одному пальцу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левой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Раз, два, три, четыре, пять.                                                                                                                                                            Мышки очень испугались,                  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вращать кулаком.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 норки быстро разбежались       </a:t>
            </a:r>
            <a:r>
              <a:rPr lang="ru-RU" sz="1600" b="0" i="1" dirty="0" smtClean="0">
                <a:solidFill>
                  <a:srgbClr val="002060"/>
                </a:solidFill>
                <a:latin typeface="Bookman Old Style" pitchFamily="18" charset="0"/>
              </a:rPr>
              <a:t>спрятать кулак под  правую </a:t>
            </a:r>
            <a:r>
              <a:rPr lang="ru-RU" sz="1600" b="0" dirty="0" smtClean="0">
                <a:solidFill>
                  <a:srgbClr val="002060"/>
                </a:solidFill>
                <a:latin typeface="Bookman Old Style" pitchFamily="18" charset="0"/>
              </a:rPr>
              <a:t>подмышку </a:t>
            </a:r>
            <a:endParaRPr lang="ru-RU" sz="1600" b="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" name="Picture 10" descr="http://foneyes.ru/img/picture/Apr/16/90b58d972825dd859739cba44a9c1f7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1880256" cy="23574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10" descr="http://foneyes.ru/img/picture/Apr/16/90b58d972825dd859739cba44a9c1f74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786190"/>
            <a:ext cx="1873604" cy="23490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890</Words>
  <Application>Microsoft Office PowerPoint</Application>
  <PresentationFormat>Экран (4:3)</PresentationFormat>
  <Paragraphs>278</Paragraphs>
  <Slides>26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1.ВЕСЁЛАЯ РАСПЕВКА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Анатолий</cp:lastModifiedBy>
  <cp:revision>65</cp:revision>
  <dcterms:created xsi:type="dcterms:W3CDTF">2019-02-27T14:19:16Z</dcterms:created>
  <dcterms:modified xsi:type="dcterms:W3CDTF">2023-02-12T16:06:21Z</dcterms:modified>
</cp:coreProperties>
</file>