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338" r:id="rId2"/>
    <p:sldId id="339" r:id="rId3"/>
    <p:sldId id="291" r:id="rId4"/>
    <p:sldId id="273" r:id="rId5"/>
    <p:sldId id="274" r:id="rId6"/>
    <p:sldId id="275" r:id="rId7"/>
    <p:sldId id="337" r:id="rId8"/>
    <p:sldId id="332" r:id="rId9"/>
    <p:sldId id="331" r:id="rId10"/>
    <p:sldId id="335" r:id="rId11"/>
    <p:sldId id="334" r:id="rId12"/>
    <p:sldId id="333" r:id="rId13"/>
    <p:sldId id="336" r:id="rId14"/>
    <p:sldId id="328" r:id="rId15"/>
    <p:sldId id="330" r:id="rId16"/>
    <p:sldId id="325" r:id="rId17"/>
    <p:sldId id="326" r:id="rId18"/>
    <p:sldId id="324" r:id="rId19"/>
    <p:sldId id="322" r:id="rId20"/>
    <p:sldId id="327" r:id="rId21"/>
    <p:sldId id="323" r:id="rId22"/>
    <p:sldId id="329" r:id="rId23"/>
    <p:sldId id="293" r:id="rId24"/>
    <p:sldId id="295" r:id="rId25"/>
    <p:sldId id="296" r:id="rId26"/>
    <p:sldId id="312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7AF448-4F18-49D9-8261-9E250E5E486D}" type="datetimeFigureOut">
              <a:rPr lang="ru-RU" smtClean="0"/>
              <a:pPr/>
              <a:t>12.02.2023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E0BF97-7293-43D8-BDCE-912CB607AE5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Малыш тебе улыбается, и ты ему улыбнись </a:t>
            </a:r>
            <a:r>
              <a:rPr lang="ru-RU" sz="1200" b="1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(упражнение «Улыбка»). </a:t>
            </a:r>
          </a:p>
          <a:p>
            <a:pPr>
              <a:buFont typeface="Wingdings" pitchFamily="2" charset="2"/>
              <a:buChar char="v"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У Малыша нет зубов, покажи ему, какой у тебя заборчик из зубов </a:t>
            </a:r>
            <a:r>
              <a:rPr lang="ru-RU" sz="1200" b="1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(упражнение «Забор»).</a:t>
            </a:r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E0BF97-7293-43D8-BDCE-912CB607AE54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Давай научим Малыша показывать язычком лопатку, но сначала похлопаем по язычку: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пя-пя-пя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ru-RU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(упражнение «Накажем непослушный язычок»).</a:t>
            </a:r>
          </a:p>
          <a:p>
            <a:pPr>
              <a:buFont typeface="Wingdings" pitchFamily="2" charset="2"/>
              <a:buChar char="v"/>
            </a:pPr>
            <a:r>
              <a:rPr lang="ru-RU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А теперь положи на нижнюю губку плоский язычок. </a:t>
            </a:r>
          </a:p>
          <a:p>
            <a:pPr>
              <a:buFont typeface="Wingdings" pitchFamily="2" charset="2"/>
              <a:buChar char="v"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Вот и получилась лопатка! </a:t>
            </a:r>
            <a:r>
              <a:rPr lang="ru-RU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(Упражнение «Лопата», сопровождается работой с игрушкой-дразнилкой.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E0BF97-7293-43D8-BDCE-912CB607AE54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gif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gi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3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39.jpeg"/><Relationship Id="rId7" Type="http://schemas.openxmlformats.org/officeDocument/2006/relationships/image" Target="../media/image4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jpeg"/><Relationship Id="rId5" Type="http://schemas.openxmlformats.org/officeDocument/2006/relationships/image" Target="../media/image45.png"/><Relationship Id="rId4" Type="http://schemas.openxmlformats.org/officeDocument/2006/relationships/image" Target="../media/image40.gi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13" Type="http://schemas.openxmlformats.org/officeDocument/2006/relationships/image" Target="../media/image59.jpeg"/><Relationship Id="rId3" Type="http://schemas.openxmlformats.org/officeDocument/2006/relationships/image" Target="../media/image49.jpeg"/><Relationship Id="rId7" Type="http://schemas.openxmlformats.org/officeDocument/2006/relationships/image" Target="../media/image53.jpeg"/><Relationship Id="rId12" Type="http://schemas.openxmlformats.org/officeDocument/2006/relationships/image" Target="../media/image5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jpeg"/><Relationship Id="rId11" Type="http://schemas.openxmlformats.org/officeDocument/2006/relationships/image" Target="../media/image57.jpeg"/><Relationship Id="rId5" Type="http://schemas.openxmlformats.org/officeDocument/2006/relationships/image" Target="../media/image51.jpeg"/><Relationship Id="rId10" Type="http://schemas.openxmlformats.org/officeDocument/2006/relationships/image" Target="../media/image56.jpeg"/><Relationship Id="rId4" Type="http://schemas.openxmlformats.org/officeDocument/2006/relationships/image" Target="../media/image50.jpeg"/><Relationship Id="rId9" Type="http://schemas.openxmlformats.org/officeDocument/2006/relationships/image" Target="../media/image55.jpeg"/><Relationship Id="rId14" Type="http://schemas.openxmlformats.org/officeDocument/2006/relationships/image" Target="../media/image6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61.png"/><Relationship Id="rId7" Type="http://schemas.openxmlformats.org/officeDocument/2006/relationships/image" Target="../media/image4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jpeg"/><Relationship Id="rId5" Type="http://schemas.openxmlformats.org/officeDocument/2006/relationships/image" Target="../media/image48.jpeg"/><Relationship Id="rId4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6.png"/><Relationship Id="rId7" Type="http://schemas.openxmlformats.org/officeDocument/2006/relationships/image" Target="../media/image6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10" Type="http://schemas.openxmlformats.org/officeDocument/2006/relationships/image" Target="../media/image13.jpeg"/><Relationship Id="rId4" Type="http://schemas.openxmlformats.org/officeDocument/2006/relationships/image" Target="../media/image7.jpe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13" Type="http://schemas.openxmlformats.org/officeDocument/2006/relationships/image" Target="../media/image22.jpe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7.png"/><Relationship Id="rId12" Type="http://schemas.openxmlformats.org/officeDocument/2006/relationships/image" Target="../media/image21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Documents%20and%20Settings\ADMINISTRATOR\&#1056;&#1072;&#1073;&#1086;&#1095;&#1080;&#1081;%20&#1089;&#1090;&#1086;&#1083;\&#1050;&#1086;&#1084;&#1087;&#1083;&#1077;&#1082;&#1089;&#1099;%20&#1072;&#1088;&#1090;&#1080;&#1082;&#1091;&#1083;&#1103;&#1094;&#1080;&#1086;&#1085;&#1085;&#1086;&#1081;%20&#1075;&#1080;&#1084;&#1085;&#1072;&#1089;&#1090;&#1080;&#1082;&#1080;\&#1074;&#1086;&#1083;&#1096;&#1077;&#1073;&#1089;&#1090;&#1074;&#1086;.mp3" TargetMode="External"/><Relationship Id="rId6" Type="http://schemas.openxmlformats.org/officeDocument/2006/relationships/image" Target="../media/image16.jpeg"/><Relationship Id="rId11" Type="http://schemas.openxmlformats.org/officeDocument/2006/relationships/image" Target="../media/image8.png"/><Relationship Id="rId5" Type="http://schemas.openxmlformats.org/officeDocument/2006/relationships/image" Target="../media/image15.jpeg"/><Relationship Id="rId10" Type="http://schemas.openxmlformats.org/officeDocument/2006/relationships/image" Target="../media/image20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13" Type="http://schemas.openxmlformats.org/officeDocument/2006/relationships/image" Target="http://www.logopedmaster.ru/UserFiles/image3(3).jpeg" TargetMode="External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7.png"/><Relationship Id="rId12" Type="http://schemas.openxmlformats.org/officeDocument/2006/relationships/image" Target="../media/image29.jpe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32.jpeg"/><Relationship Id="rId1" Type="http://schemas.openxmlformats.org/officeDocument/2006/relationships/audio" Target="file:///C:\Documents%20and%20Settings\ADMINISTRATOR\&#1056;&#1072;&#1073;&#1086;&#1095;&#1080;&#1081;%20&#1089;&#1090;&#1086;&#1083;\&#1050;&#1086;&#1084;&#1087;&#1083;&#1077;&#1082;&#1089;&#1099;%20&#1072;&#1088;&#1090;&#1080;&#1082;&#1091;&#1083;&#1103;&#1094;&#1080;&#1086;&#1085;&#1085;&#1086;&#1081;%20&#1075;&#1080;&#1084;&#1085;&#1072;&#1089;&#1090;&#1080;&#1082;&#1080;\&#1074;&#1086;&#1083;&#1096;&#1077;&#1073;&#1089;&#1090;&#1074;&#1086;.mp3" TargetMode="External"/><Relationship Id="rId6" Type="http://schemas.openxmlformats.org/officeDocument/2006/relationships/image" Target="../media/image25.jpeg"/><Relationship Id="rId11" Type="http://schemas.openxmlformats.org/officeDocument/2006/relationships/image" Target="../media/image28.jpeg"/><Relationship Id="rId5" Type="http://schemas.openxmlformats.org/officeDocument/2006/relationships/image" Target="../media/image24.jpeg"/><Relationship Id="rId15" Type="http://schemas.openxmlformats.org/officeDocument/2006/relationships/image" Target="../media/image31.jpeg"/><Relationship Id="rId10" Type="http://schemas.openxmlformats.org/officeDocument/2006/relationships/image" Target="../media/image27.jpeg"/><Relationship Id="rId4" Type="http://schemas.openxmlformats.org/officeDocument/2006/relationships/image" Target="../media/image23.jpeg"/><Relationship Id="rId9" Type="http://schemas.openxmlformats.org/officeDocument/2006/relationships/image" Target="../media/image10.jpeg"/><Relationship Id="rId14" Type="http://schemas.openxmlformats.org/officeDocument/2006/relationships/image" Target="../media/image30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3.jpeg"/><Relationship Id="rId7" Type="http://schemas.openxmlformats.org/officeDocument/2006/relationships/image" Target="../media/image13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Documents%20and%20Settings\ADMINISTRATOR\&#1056;&#1072;&#1073;&#1086;&#1095;&#1080;&#1081;%20&#1089;&#1090;&#1086;&#1083;\&#1050;&#1086;&#1084;&#1087;&#1083;&#1077;&#1082;&#1089;&#1099;%20&#1072;&#1088;&#1090;&#1080;&#1082;&#1091;&#1083;&#1103;&#1094;&#1080;&#1086;&#1085;&#1085;&#1086;&#1081;%20&#1075;&#1080;&#1084;&#1085;&#1072;&#1089;&#1090;&#1080;&#1082;&#1080;\&#1074;&#1086;&#1083;&#1096;&#1077;&#1073;&#1089;&#1090;&#1074;&#1086;.mp3" TargetMode="External"/><Relationship Id="rId6" Type="http://schemas.openxmlformats.org/officeDocument/2006/relationships/image" Target="../media/image33.jpeg"/><Relationship Id="rId5" Type="http://schemas.openxmlformats.org/officeDocument/2006/relationships/image" Target="../media/image17.png"/><Relationship Id="rId4" Type="http://schemas.openxmlformats.org/officeDocument/2006/relationships/image" Target="../media/image2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kolesnikovalud.ucoz.ru/_ph/4/8080955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152400" y="152400"/>
            <a:ext cx="4572000" cy="461665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i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Межзубный </a:t>
            </a:r>
            <a:r>
              <a:rPr lang="ru-RU" sz="2400" b="1" i="1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сигматизм</a:t>
            </a:r>
            <a:endParaRPr lang="ru-RU" sz="2400" b="1" i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8" name="Рисунок 8" descr="http://2.bp.blogspot.com/-d-kHNoFThYU/TnnQsBaLt7I/AAAAAAAADAQ/-s5LjNtreQk/s320/%25D0%259D%25D0%25B0%25D1%2581%25D0%25BE%25D1%2581+-+%25D0%25A1.jpg"/>
          <p:cNvPicPr>
            <a:picLocks noChangeAspect="1" noChangeArrowheads="1"/>
          </p:cNvPicPr>
          <p:nvPr/>
        </p:nvPicPr>
        <p:blipFill>
          <a:blip r:embed="rId3" cstate="print">
            <a:lum bright="-10000" contrast="40000"/>
          </a:blip>
          <a:srcRect/>
          <a:stretch>
            <a:fillRect/>
          </a:stretch>
        </p:blipFill>
        <p:spPr bwMode="auto">
          <a:xfrm>
            <a:off x="2339752" y="2626128"/>
            <a:ext cx="4500562" cy="42318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928662" y="642918"/>
            <a:ext cx="7600945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200" b="1" i="0" u="none" strike="noStrike" kern="0" spc="50" normalizeH="0" baseline="0" noProof="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Bookman Old Style" pitchFamily="18" charset="0"/>
                <a:ea typeface="+mj-ea"/>
                <a:cs typeface="+mj-cs"/>
              </a:rPr>
              <a:t>Постановка звука С</a:t>
            </a:r>
            <a:endParaRPr kumimoji="0" lang="ru-RU" sz="7200" b="1" i="0" u="none" strike="noStrike" kern="0" spc="50" normalizeH="0" baseline="0" noProof="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Bookman Old Style" pitchFamily="18" charset="0"/>
              <a:ea typeface="+mj-ea"/>
              <a:cs typeface="+mj-cs"/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kolesnikovalud.ucoz.ru/_ph/4/8080955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6" descr="http://sksadok7.ucoz.ua/Pictures/karapuz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43050"/>
            <a:ext cx="3588646" cy="4981043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6" name="Рисунок 5"/>
          <p:cNvPicPr/>
          <p:nvPr/>
        </p:nvPicPr>
        <p:blipFill>
          <a:blip r:embed="rId4" cstate="print"/>
          <a:srcRect l="51508" t="11420" r="29016" b="60494"/>
          <a:stretch>
            <a:fillRect/>
          </a:stretch>
        </p:blipFill>
        <p:spPr>
          <a:xfrm flipH="1">
            <a:off x="4857752" y="4429132"/>
            <a:ext cx="2643206" cy="221455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0" y="0"/>
            <a:ext cx="4929222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Малыш проголодался. Давай угостим его чаем.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Нальем воду в чайник: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с-с-с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Научи Малыша свистеть так,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как свистит водичка из-под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крана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 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Bookman Old Style" pitchFamily="18" charset="0"/>
              <a:cs typeface="Arial" pitchFamily="34" charset="0"/>
            </a:endParaRPr>
          </a:p>
        </p:txBody>
      </p:sp>
      <p:pic>
        <p:nvPicPr>
          <p:cNvPr id="8" name="Рисунок 7" descr="http://logopeddoma.ru/_pu/1/44196520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43702" y="142852"/>
            <a:ext cx="2357454" cy="2428892"/>
          </a:xfrm>
          <a:prstGeom prst="roundRect">
            <a:avLst>
              <a:gd name="adj" fmla="val 16667"/>
            </a:avLst>
          </a:prstGeom>
          <a:ln w="762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9" name="Рисунок 8" descr="http://www.forchel.ru/uploads/posts/2012-02/1328203985_9.gif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1362168">
            <a:off x="6127413" y="1763015"/>
            <a:ext cx="1461018" cy="1648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://www.forchel.ru/uploads/posts/2012-02/1328203985_9.gif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1362168">
            <a:off x="6127413" y="1834454"/>
            <a:ext cx="1461018" cy="1648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://www.forchel.ru/uploads/posts/2012-02/1328203985_9.gif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1362168">
            <a:off x="6127414" y="1834452"/>
            <a:ext cx="1461018" cy="1648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http://www.forchel.ru/uploads/posts/2012-02/1328203985_9.gif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1362168">
            <a:off x="6127414" y="1834452"/>
            <a:ext cx="1461018" cy="1648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http://www.forchel.ru/uploads/posts/2012-02/1328203985_9.gif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1362168">
            <a:off x="6127413" y="1834453"/>
            <a:ext cx="1461018" cy="1648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http://www.forchel.ru/uploads/posts/2012-02/1328203985_9.gif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1362168">
            <a:off x="6127414" y="1834452"/>
            <a:ext cx="1461018" cy="1648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08 0.07009 L 0.00399 0.3030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08 0.07009 L 0.00399 0.30303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08 0.07009 L 0.00399 0.3030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2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08 0.07009 L 0.00399 0.30303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3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08 0.07009 L 0.00399 0.30303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1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4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08 0.07009 L 0.00399 0.30303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1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4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kolesnikovalud.ucoz.ru/_ph/4/8080955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6" descr="http://sksadok7.ucoz.ua/Pictures/karapuz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71736" y="1590087"/>
            <a:ext cx="3795325" cy="5267913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6" name="Прямоугольник 5"/>
          <p:cNvSpPr/>
          <p:nvPr/>
        </p:nvSpPr>
        <p:spPr>
          <a:xfrm>
            <a:off x="285720" y="142852"/>
            <a:ext cx="8643998" cy="175432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«Малыш учится произносить звук [и]».</a:t>
            </a: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 </a:t>
            </a:r>
          </a:p>
          <a:p>
            <a:endParaRPr lang="ru-RU" sz="20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Bookman Old Style" pitchFamily="18" charset="0"/>
            </a:endParaRPr>
          </a:p>
          <a:p>
            <a:r>
              <a:rPr lang="ru-RU" sz="20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Опустить кончик языка за нижние зубы и произносить звук [и]. Следить, чтобы «ямочка» на языке была ровно посередине.</a:t>
            </a:r>
            <a:endParaRPr lang="ru-RU" sz="2000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Bookman Old Style" pitchFamily="18" charset="0"/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kolesnikovalud.ucoz.ru/_ph/4/8080955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/>
          <p:nvPr/>
        </p:nvPicPr>
        <p:blipFill>
          <a:blip r:embed="rId3" cstate="print"/>
          <a:srcRect l="28785" t="-463" r="21875"/>
          <a:stretch>
            <a:fillRect/>
          </a:stretch>
        </p:blipFill>
        <p:spPr>
          <a:xfrm>
            <a:off x="3714744" y="285728"/>
            <a:ext cx="5429256" cy="642942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6" name="Picture 6" descr="http://sksadok7.ucoz.ua/Pictures/karapuz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1876957"/>
            <a:ext cx="3588646" cy="4981043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0" y="142852"/>
            <a:ext cx="6072198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 Когда </a:t>
            </a:r>
            <a:r>
              <a:rPr lang="ru-RU" dirty="0" smtClean="0">
                <a:solidFill>
                  <a:srgbClr val="002060"/>
                </a:solidFill>
                <a:latin typeface="Bookman Old Style" pitchFamily="18" charset="0"/>
              </a:rPr>
              <a:t>чайник закипит,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2060"/>
                </a:solidFill>
                <a:latin typeface="Bookman Old Style" pitchFamily="18" charset="0"/>
              </a:rPr>
              <a:t>Он засвистит: </a:t>
            </a:r>
            <a:r>
              <a:rPr lang="ru-RU" sz="2800" b="1" dirty="0" err="1" smtClean="0">
                <a:solidFill>
                  <a:srgbClr val="C00000"/>
                </a:solidFill>
                <a:latin typeface="Bookman Old Style" pitchFamily="18" charset="0"/>
              </a:rPr>
              <a:t>с-с-с</a:t>
            </a:r>
            <a:r>
              <a:rPr lang="ru-RU" sz="1600" b="1" dirty="0" smtClean="0">
                <a:solidFill>
                  <a:srgbClr val="002060"/>
                </a:solidFill>
                <a:latin typeface="Bookman Old Style" pitchFamily="18" charset="0"/>
              </a:rPr>
              <a:t>.</a:t>
            </a:r>
            <a:r>
              <a:rPr lang="ru-RU" dirty="0" smtClean="0">
                <a:solidFill>
                  <a:srgbClr val="002060"/>
                </a:solidFill>
                <a:latin typeface="Bookman Old Style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 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srgbClr val="002060"/>
              </a:solidFill>
              <a:latin typeface="Bookman Old Style" pitchFamily="18" charset="0"/>
              <a:ea typeface="Times New Roman" pitchFamily="18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2060"/>
                </a:solidFill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Как свистит чайник?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Bookman Old Style" pitchFamily="18" charset="0"/>
              <a:ea typeface="Times New Roman" pitchFamily="18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Bookman Old Style" pitchFamily="18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072066" y="500042"/>
            <a:ext cx="144783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err="1" smtClean="0">
                <a:solidFill>
                  <a:srgbClr val="002060"/>
                </a:solidFill>
                <a:latin typeface="Bookman Old Style" pitchFamily="18" charset="0"/>
              </a:rPr>
              <a:t>с-с-с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072066" y="500042"/>
            <a:ext cx="144783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err="1" smtClean="0">
                <a:solidFill>
                  <a:srgbClr val="002060"/>
                </a:solidFill>
                <a:latin typeface="Bookman Old Style" pitchFamily="18" charset="0"/>
              </a:rPr>
              <a:t>с-с-с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143504" y="500042"/>
            <a:ext cx="144783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err="1" smtClean="0">
                <a:solidFill>
                  <a:srgbClr val="002060"/>
                </a:solidFill>
                <a:latin typeface="Bookman Old Style" pitchFamily="18" charset="0"/>
              </a:rPr>
              <a:t>с-с-с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143504" y="500042"/>
            <a:ext cx="144783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err="1" smtClean="0">
                <a:solidFill>
                  <a:srgbClr val="002060"/>
                </a:solidFill>
                <a:latin typeface="Bookman Old Style" pitchFamily="18" charset="0"/>
              </a:rPr>
              <a:t>с-с-с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143504" y="500042"/>
            <a:ext cx="144783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err="1" smtClean="0">
                <a:solidFill>
                  <a:srgbClr val="002060"/>
                </a:solidFill>
                <a:latin typeface="Bookman Old Style" pitchFamily="18" charset="0"/>
              </a:rPr>
              <a:t>с-с-с</a:t>
            </a:r>
            <a:endParaRPr lang="ru-RU" sz="4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3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3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3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3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3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3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3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3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3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3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3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"/>
                            </p:stCondLst>
                            <p:childTnLst>
                              <p:par>
                                <p:cTn id="50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3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3" dur="3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3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3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000"/>
                            </p:stCondLst>
                            <p:childTnLst>
                              <p:par>
                                <p:cTn id="63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4" dur="3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6" dur="3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kolesnikovalud.ucoz.ru/_ph/4/8080955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152400" y="581004"/>
            <a:ext cx="8715404" cy="83099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Формирование кинестетического образа звука</a:t>
            </a:r>
          </a:p>
          <a:p>
            <a:pPr algn="ctr"/>
            <a:r>
              <a:rPr lang="ru-RU" sz="24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(ощущения положения органов артикуляции).</a:t>
            </a:r>
            <a:endParaRPr lang="ru-RU" sz="2400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1440" y="1714488"/>
            <a:ext cx="8572560" cy="369331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 </a:t>
            </a:r>
            <a:r>
              <a:rPr lang="ru-RU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Сжатые пальцы правой руки (имитация языка) опустить к основанию пальцев левой руки (как будто это нижние зубы). </a:t>
            </a:r>
          </a:p>
          <a:p>
            <a:r>
              <a:rPr lang="ru-RU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 </a:t>
            </a:r>
          </a:p>
          <a:p>
            <a:r>
              <a:rPr lang="ru-RU" b="1" i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Описание положения органов артикуляции.</a:t>
            </a:r>
          </a:p>
          <a:p>
            <a:endParaRPr lang="ru-RU" b="1" i="1" spc="50" dirty="0" smtClean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Bookman Old Style" pitchFamily="18" charset="0"/>
            </a:endParaRPr>
          </a:p>
          <a:p>
            <a:r>
              <a:rPr lang="ru-RU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Открыть рот. Опустить кончик языка к нижним резцам таким образом, чтобы посередине языка образовалась щель. С силой равномерно выдыхать воздух. Должен получиться звук [с].</a:t>
            </a:r>
          </a:p>
          <a:p>
            <a:endParaRPr lang="ru-RU" b="1" spc="50" dirty="0" smtClean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Bookman Old Style" pitchFamily="18" charset="0"/>
            </a:endParaRPr>
          </a:p>
          <a:p>
            <a:r>
              <a:rPr lang="ru-RU" b="1" i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Примечание. </a:t>
            </a:r>
            <a:r>
              <a:rPr lang="ru-RU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Если по средней линии языка у ребенка не обра­зуется «желобок», вдоль языка положить палочку. Сомкнуть зубы, насколько позволяет палочка, и произносить звук [с].</a:t>
            </a:r>
            <a:endParaRPr lang="ru-RU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Bookman Old Style" pitchFamily="18" charset="0"/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kolesnikovalud.ucoz.ru/_ph/4/8080955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6" descr="http://sksadok7.ucoz.ua/Pictures/karapuz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39256" y="3103814"/>
            <a:ext cx="2704744" cy="3754186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6" name="Рисунок 5"/>
          <p:cNvPicPr/>
          <p:nvPr/>
        </p:nvPicPr>
        <p:blipFill>
          <a:blip r:embed="rId4" cstate="print"/>
          <a:srcRect l="35277" t="-463" r="28367" b="59413"/>
          <a:stretch>
            <a:fillRect/>
          </a:stretch>
        </p:blipFill>
        <p:spPr>
          <a:xfrm flipH="1">
            <a:off x="142844" y="4000504"/>
            <a:ext cx="4000528" cy="271464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2214546" y="4357694"/>
            <a:ext cx="144783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err="1" smtClean="0">
                <a:solidFill>
                  <a:srgbClr val="C00000"/>
                </a:solidFill>
                <a:latin typeface="Bookman Old Style" pitchFamily="18" charset="0"/>
              </a:rPr>
              <a:t>с-с-с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214546" y="4357694"/>
            <a:ext cx="144783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err="1" smtClean="0">
                <a:solidFill>
                  <a:srgbClr val="C00000"/>
                </a:solidFill>
                <a:latin typeface="Bookman Old Style" pitchFamily="18" charset="0"/>
              </a:rPr>
              <a:t>с-с-с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214546" y="4357694"/>
            <a:ext cx="144783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err="1" smtClean="0">
                <a:solidFill>
                  <a:srgbClr val="C00000"/>
                </a:solidFill>
                <a:latin typeface="Bookman Old Style" pitchFamily="18" charset="0"/>
              </a:rPr>
              <a:t>с-с-с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214546" y="4357694"/>
            <a:ext cx="144783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err="1" smtClean="0">
                <a:solidFill>
                  <a:srgbClr val="C00000"/>
                </a:solidFill>
                <a:latin typeface="Bookman Old Style" pitchFamily="18" charset="0"/>
              </a:rPr>
              <a:t>с-с-с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214546" y="4357694"/>
            <a:ext cx="144783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err="1" smtClean="0">
                <a:solidFill>
                  <a:srgbClr val="C00000"/>
                </a:solidFill>
                <a:latin typeface="Bookman Old Style" pitchFamily="18" charset="0"/>
              </a:rPr>
              <a:t>с-с-с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42844" y="0"/>
            <a:ext cx="8786874" cy="452431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  <a:ea typeface="Times New Roman" pitchFamily="18" charset="0"/>
                <a:cs typeface="Arial" pitchFamily="34" charset="0"/>
              </a:rPr>
              <a:t>Развитие фонематического восприятия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Выделение звука [с] среди звуков, далеких по акустическим и артикуляционным признакам.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i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Bookman Old Style" pitchFamily="18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Игра «Чайник кипит». </a:t>
            </a:r>
          </a:p>
          <a:p>
            <a:r>
              <a:rPr lang="ru-RU" sz="2000" i="1" dirty="0" smtClean="0">
                <a:solidFill>
                  <a:srgbClr val="002060"/>
                </a:solidFill>
                <a:latin typeface="Bookman Old Style" pitchFamily="18" charset="0"/>
              </a:rPr>
              <a:t>Чайник уже закипает. Он должен засвистеть: </a:t>
            </a:r>
            <a:r>
              <a:rPr lang="ru-RU" sz="2000" i="1" dirty="0" err="1" smtClean="0">
                <a:solidFill>
                  <a:srgbClr val="002060"/>
                </a:solidFill>
                <a:latin typeface="Bookman Old Style" pitchFamily="18" charset="0"/>
              </a:rPr>
              <a:t>с-с-с</a:t>
            </a:r>
            <a:r>
              <a:rPr lang="ru-RU" sz="2000" i="1" dirty="0" smtClean="0">
                <a:solidFill>
                  <a:srgbClr val="002060"/>
                </a:solidFill>
                <a:latin typeface="Bookman Old Style" pitchFamily="18" charset="0"/>
              </a:rPr>
              <a:t>. Как только ты услышишь, что чайник закипел, скажи Малышу </a:t>
            </a:r>
            <a:r>
              <a:rPr lang="ru-RU" sz="2400" b="1" i="1" dirty="0" smtClean="0">
                <a:solidFill>
                  <a:srgbClr val="002060"/>
                </a:solidFill>
                <a:latin typeface="Bookman Old Style" pitchFamily="18" charset="0"/>
              </a:rPr>
              <a:t>«Кипит!». </a:t>
            </a:r>
          </a:p>
          <a:p>
            <a:r>
              <a:rPr lang="ru-RU" sz="2400" i="1" dirty="0" smtClean="0">
                <a:solidFill>
                  <a:srgbClr val="002060"/>
                </a:solidFill>
                <a:latin typeface="Bookman Old Style" pitchFamily="18" charset="0"/>
              </a:rPr>
              <a:t>Слушай внимательно: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spc="50" dirty="0" smtClean="0">
                <a:ln w="11430"/>
                <a:solidFill>
                  <a:srgbClr val="002060"/>
                </a:solidFill>
                <a:latin typeface="Bookman Old Style" pitchFamily="18" charset="0"/>
                <a:ea typeface="Times New Roman" pitchFamily="18" charset="0"/>
                <a:cs typeface="Arial" pitchFamily="34" charset="0"/>
              </a:rPr>
              <a:t>[т], [с], [в] [с], [</a:t>
            </a:r>
            <a:r>
              <a:rPr lang="ru-RU" sz="2800" b="1" spc="50" dirty="0" err="1" smtClean="0">
                <a:ln w="11430"/>
                <a:solidFill>
                  <a:srgbClr val="002060"/>
                </a:solidFill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з</a:t>
            </a:r>
            <a:r>
              <a:rPr lang="ru-RU" sz="2800" b="1" spc="50" dirty="0" smtClean="0">
                <a:ln w="11430"/>
                <a:solidFill>
                  <a:srgbClr val="002060"/>
                </a:solidFill>
                <a:latin typeface="Bookman Old Style" pitchFamily="18" charset="0"/>
                <a:ea typeface="Times New Roman" pitchFamily="18" charset="0"/>
                <a:cs typeface="Arial" pitchFamily="34" charset="0"/>
              </a:rPr>
              <a:t>], [</a:t>
            </a:r>
            <a:r>
              <a:rPr lang="ru-RU" sz="2800" b="1" spc="50" dirty="0" err="1" smtClean="0">
                <a:ln w="11430"/>
                <a:solidFill>
                  <a:srgbClr val="002060"/>
                </a:solidFill>
                <a:latin typeface="Bookman Old Style" pitchFamily="18" charset="0"/>
                <a:ea typeface="Times New Roman" pitchFamily="18" charset="0"/>
                <a:cs typeface="Arial" pitchFamily="34" charset="0"/>
              </a:rPr>
              <a:t>ш</a:t>
            </a:r>
            <a:r>
              <a:rPr lang="ru-RU" sz="2800" b="1" spc="50" dirty="0" smtClean="0">
                <a:ln w="11430"/>
                <a:solidFill>
                  <a:srgbClr val="002060"/>
                </a:solidFill>
                <a:latin typeface="Bookman Old Style" pitchFamily="18" charset="0"/>
                <a:ea typeface="Times New Roman" pitchFamily="18" charset="0"/>
                <a:cs typeface="Arial" pitchFamily="34" charset="0"/>
              </a:rPr>
              <a:t>], [</a:t>
            </a:r>
            <a:r>
              <a:rPr lang="ru-RU" sz="2800" b="1" spc="50" dirty="0" err="1" smtClean="0">
                <a:ln w="11430"/>
                <a:solidFill>
                  <a:srgbClr val="002060"/>
                </a:solidFill>
                <a:latin typeface="Bookman Old Style" pitchFamily="18" charset="0"/>
                <a:ea typeface="Times New Roman" pitchFamily="18" charset="0"/>
                <a:cs typeface="Arial" pitchFamily="34" charset="0"/>
              </a:rPr>
              <a:t>с</a:t>
            </a:r>
            <a:r>
              <a:rPr lang="ru-RU" sz="2800" b="1" spc="50" dirty="0" smtClean="0">
                <a:ln w="11430"/>
                <a:solidFill>
                  <a:srgbClr val="002060"/>
                </a:solidFill>
                <a:latin typeface="Bookman Old Style" pitchFamily="18" charset="0"/>
                <a:ea typeface="Times New Roman" pitchFamily="18" charset="0"/>
                <a:cs typeface="Arial" pitchFamily="34" charset="0"/>
              </a:rPr>
              <a:t>], [</a:t>
            </a:r>
            <a:r>
              <a:rPr lang="ru-RU" sz="2800" b="1" spc="50" dirty="0" err="1" smtClean="0">
                <a:ln w="11430"/>
                <a:solidFill>
                  <a:srgbClr val="002060"/>
                </a:solidFill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п</a:t>
            </a:r>
            <a:r>
              <a:rPr lang="ru-RU" sz="2800" b="1" spc="50" dirty="0" smtClean="0">
                <a:ln w="11430"/>
                <a:solidFill>
                  <a:srgbClr val="002060"/>
                </a:solidFill>
                <a:latin typeface="Bookman Old Style" pitchFamily="18" charset="0"/>
                <a:ea typeface="Times New Roman" pitchFamily="18" charset="0"/>
                <a:cs typeface="Arial" pitchFamily="34" charset="0"/>
              </a:rPr>
              <a:t>]</a:t>
            </a:r>
            <a:r>
              <a:rPr lang="ru-RU" b="1" spc="50" dirty="0" smtClean="0">
                <a:ln w="11430"/>
                <a:solidFill>
                  <a:srgbClr val="002060"/>
                </a:solidFill>
                <a:latin typeface="Bookman Old Style" pitchFamily="18" charset="0"/>
                <a:ea typeface="Times New Roman" pitchFamily="18" charset="0"/>
                <a:cs typeface="Arial" pitchFamily="34" charset="0"/>
              </a:rPr>
              <a:t>, </a:t>
            </a:r>
            <a:r>
              <a:rPr lang="ru-RU" sz="2800" b="1" spc="50" dirty="0" smtClean="0">
                <a:ln w="11430"/>
                <a:solidFill>
                  <a:srgbClr val="002060"/>
                </a:solidFill>
                <a:latin typeface="Bookman Old Style" pitchFamily="18" charset="0"/>
                <a:ea typeface="Times New Roman" pitchFamily="18" charset="0"/>
                <a:cs typeface="Arial" pitchFamily="34" charset="0"/>
              </a:rPr>
              <a:t>[</a:t>
            </a:r>
            <a:r>
              <a:rPr lang="ru-RU" sz="2800" b="1" spc="50" dirty="0" err="1" smtClean="0">
                <a:ln w="11430"/>
                <a:solidFill>
                  <a:srgbClr val="002060"/>
                </a:solidFill>
                <a:latin typeface="Bookman Old Style" pitchFamily="18" charset="0"/>
                <a:ea typeface="Times New Roman" pitchFamily="18" charset="0"/>
                <a:cs typeface="Arial" pitchFamily="34" charset="0"/>
              </a:rPr>
              <a:t>ф</a:t>
            </a:r>
            <a:r>
              <a:rPr lang="ru-RU" sz="2800" b="1" spc="50" dirty="0" smtClean="0">
                <a:ln w="11430"/>
                <a:solidFill>
                  <a:srgbClr val="002060"/>
                </a:solidFill>
                <a:latin typeface="Bookman Old Style" pitchFamily="18" charset="0"/>
                <a:ea typeface="Times New Roman" pitchFamily="18" charset="0"/>
                <a:cs typeface="Arial" pitchFamily="34" charset="0"/>
              </a:rPr>
              <a:t>]</a:t>
            </a:r>
            <a:r>
              <a:rPr lang="ru-RU" b="1" spc="50" dirty="0" smtClean="0">
                <a:ln w="11430"/>
                <a:solidFill>
                  <a:srgbClr val="002060"/>
                </a:solidFill>
                <a:latin typeface="Bookman Old Style" pitchFamily="18" charset="0"/>
                <a:ea typeface="Times New Roman" pitchFamily="18" charset="0"/>
                <a:cs typeface="Arial" pitchFamily="34" charset="0"/>
              </a:rPr>
              <a:t>                                                                                     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spc="50" dirty="0" smtClean="0">
              <a:ln w="11430"/>
              <a:solidFill>
                <a:srgbClr val="002060"/>
              </a:solidFill>
              <a:latin typeface="Bookman Old Style" pitchFamily="18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4071934" y="4214818"/>
            <a:ext cx="2643206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Давай покажем, как свистел чайник: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с-с</a:t>
            </a:r>
            <a:r>
              <a:rPr kumimoji="0" lang="ru-RU" b="1" i="1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с 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 (постановка зву­ка [с] </a:t>
            </a:r>
            <a:r>
              <a:rPr kumimoji="0" lang="ru-RU" b="0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с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 механической помощью, затем по подражанию).</a:t>
            </a:r>
            <a:endParaRPr kumimoji="0" lang="ru-RU" b="0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Bookman Old Style" pitchFamily="18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3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3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3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3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3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3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3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3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3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3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3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"/>
                            </p:stCondLst>
                            <p:childTnLst>
                              <p:par>
                                <p:cTn id="50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3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3" dur="3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3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3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000"/>
                            </p:stCondLst>
                            <p:childTnLst>
                              <p:par>
                                <p:cTn id="63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4" dur="3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6" dur="3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kolesnikovalud.ucoz.ru/_ph/4/8080955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/>
          <p:nvPr/>
        </p:nvPicPr>
        <p:blipFill>
          <a:blip r:embed="rId3" cstate="print"/>
          <a:srcRect l="4687" t="17708" r="7812"/>
          <a:stretch>
            <a:fillRect/>
          </a:stretch>
        </p:blipFill>
        <p:spPr>
          <a:xfrm>
            <a:off x="428596" y="571480"/>
            <a:ext cx="7786742" cy="56436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214282" y="6286520"/>
            <a:ext cx="72152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Чем будем кормить Малыша? (Малыша будем кормить супом…)</a:t>
            </a:r>
            <a:endParaRPr lang="ru-RU" dirty="0"/>
          </a:p>
        </p:txBody>
      </p:sp>
      <p:pic>
        <p:nvPicPr>
          <p:cNvPr id="7" name="Picture 6" descr="http://sksadok7.ucoz.ua/Pictures/karapuz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39256" y="2786058"/>
            <a:ext cx="2704744" cy="3754186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kolesnikovalud.ucoz.ru/_ph/4/8080955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 descr="C:\WINDOWS\Temp\Rar$DIa0.865\банки джем варенье 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357166"/>
            <a:ext cx="4771650" cy="492195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0" y="5500702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С чем Малыш будет пить чай ? С вареньем.</a:t>
            </a:r>
          </a:p>
          <a:p>
            <a:r>
              <a:rPr lang="ru-RU" dirty="0" smtClean="0"/>
              <a:t>Посмотри, сколько здесь варенья… Это варенье из малины, оно </a:t>
            </a:r>
            <a:r>
              <a:rPr lang="ru-RU" i="1" dirty="0" smtClean="0"/>
              <a:t>малиновое</a:t>
            </a:r>
            <a:r>
              <a:rPr lang="ru-RU" dirty="0" smtClean="0"/>
              <a:t>. А это варенье из клубники, какое оно? (</a:t>
            </a:r>
            <a:r>
              <a:rPr lang="ru-RU" i="1" dirty="0" smtClean="0"/>
              <a:t>Клубничное</a:t>
            </a:r>
            <a:r>
              <a:rPr lang="ru-RU" dirty="0" smtClean="0"/>
              <a:t>). Это  варенье из вишни, какое оно?</a:t>
            </a:r>
            <a:r>
              <a:rPr lang="ru-RU" i="1" dirty="0" smtClean="0"/>
              <a:t> (Вишневое.) </a:t>
            </a:r>
            <a:r>
              <a:rPr lang="ru-RU" dirty="0" smtClean="0"/>
              <a:t>Это  варенье из черники, какое оно?</a:t>
            </a:r>
            <a:r>
              <a:rPr lang="ru-RU" i="1" dirty="0" smtClean="0"/>
              <a:t> (Черничное.) . А это мёд.</a:t>
            </a:r>
            <a:endParaRPr lang="ru-RU" dirty="0"/>
          </a:p>
        </p:txBody>
      </p:sp>
      <p:pic>
        <p:nvPicPr>
          <p:cNvPr id="7" name="Рисунок 6" descr="http://logo-raduga.ru/wp-content/uploads/59.jpg"/>
          <p:cNvPicPr/>
          <p:nvPr/>
        </p:nvPicPr>
        <p:blipFill>
          <a:blip r:embed="rId4" cstate="print"/>
          <a:srcRect l="2089" t="4426" r="36293" b="55001"/>
          <a:stretch>
            <a:fillRect/>
          </a:stretch>
        </p:blipFill>
        <p:spPr bwMode="auto">
          <a:xfrm>
            <a:off x="5429224" y="1785926"/>
            <a:ext cx="3714776" cy="321471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3" descr="C:\WINDOWS\Temp\Rar$DIa0.619\джем-малина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43570" y="500042"/>
            <a:ext cx="3286148" cy="328614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kolesnikovalud.ucoz.ru/_ph/4/8080955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0" y="0"/>
            <a:ext cx="8001056" cy="5663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Наелся Малыш, пошел посуду мыть.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Вода из-под крана свистит: </a:t>
            </a:r>
            <a:r>
              <a:rPr kumimoji="0" lang="ru-RU" sz="20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с-с-с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(постановка звука с механической помощью, затем по подражанию). 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Bookman Old Style" pitchFamily="18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Какую посуду вымыл Малыш? Что он вымыл? </a:t>
            </a:r>
            <a:endParaRPr kumimoji="0" lang="ru-RU" b="0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Bookman Old Style" pitchFamily="18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Bookman Old Style" pitchFamily="18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 smtClean="0">
              <a:solidFill>
                <a:srgbClr val="002060"/>
              </a:solidFill>
              <a:latin typeface="Bookman Old Style" pitchFamily="18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Bookman Old Style" pitchFamily="18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 smtClean="0">
              <a:solidFill>
                <a:srgbClr val="002060"/>
              </a:solidFill>
              <a:latin typeface="Bookman Old Style" pitchFamily="18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Bookman Old Style" pitchFamily="18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 smtClean="0">
              <a:solidFill>
                <a:srgbClr val="002060"/>
              </a:solidFill>
              <a:latin typeface="Bookman Old Style" pitchFamily="18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Bookman Old Style" pitchFamily="18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 smtClean="0">
              <a:solidFill>
                <a:srgbClr val="002060"/>
              </a:solidFill>
              <a:latin typeface="Bookman Old Style" pitchFamily="18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Bookman Old Style" pitchFamily="18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 smtClean="0">
              <a:solidFill>
                <a:srgbClr val="002060"/>
              </a:solidFill>
              <a:latin typeface="Bookman Old Style" pitchFamily="18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Bookman Old Style" pitchFamily="18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 smtClean="0">
              <a:solidFill>
                <a:srgbClr val="002060"/>
              </a:solidFill>
              <a:latin typeface="Bookman Old Style" pitchFamily="18" charset="0"/>
              <a:ea typeface="Times New Roman" pitchFamily="18" charset="0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srgbClr val="002060"/>
              </a:solidFill>
              <a:latin typeface="Bookman Old Style" pitchFamily="18" charset="0"/>
              <a:ea typeface="Times New Roman" pitchFamily="18" charset="0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srgbClr val="002060"/>
              </a:solidFill>
              <a:latin typeface="Bookman Old Style" pitchFamily="18" charset="0"/>
              <a:ea typeface="Times New Roman" pitchFamily="18" charset="0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srgbClr val="002060"/>
              </a:solidFill>
              <a:latin typeface="Bookman Old Style" pitchFamily="18" charset="0"/>
              <a:ea typeface="Times New Roman" pitchFamily="18" charset="0"/>
              <a:cs typeface="Arial" pitchFamily="34" charset="0"/>
            </a:endParaRPr>
          </a:p>
        </p:txBody>
      </p:sp>
      <p:pic>
        <p:nvPicPr>
          <p:cNvPr id="10" name="Рисунок 9" descr="http://logopeddoma.ru/_pu/1/4419652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9554" y="214290"/>
            <a:ext cx="1214446" cy="1928826"/>
          </a:xfrm>
          <a:prstGeom prst="roundRect">
            <a:avLst>
              <a:gd name="adj" fmla="val 16667"/>
            </a:avLst>
          </a:prstGeom>
          <a:ln w="762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1" name="Рисунок 10" descr="http://www.forchel.ru/uploads/posts/2012-02/1328203985_9.gif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362168">
            <a:off x="7547567" y="1391833"/>
            <a:ext cx="1047123" cy="1384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http://www.forchel.ru/uploads/posts/2012-02/1328203985_9.gif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362168">
            <a:off x="7547567" y="1463271"/>
            <a:ext cx="1047123" cy="1384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http://www.forchel.ru/uploads/posts/2012-02/1328203985_9.gif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362168">
            <a:off x="7547568" y="1463272"/>
            <a:ext cx="1047123" cy="1384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http://www.forchel.ru/uploads/posts/2012-02/1328203985_9.gif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362168">
            <a:off x="7547567" y="1463272"/>
            <a:ext cx="1047123" cy="1384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http://www.forchel.ru/uploads/posts/2012-02/1328203985_9.gif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362168">
            <a:off x="7547567" y="1463272"/>
            <a:ext cx="1047123" cy="1384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http://www.forchel.ru/uploads/posts/2012-02/1328203985_9.gif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362168">
            <a:off x="7547567" y="1463272"/>
            <a:ext cx="1047123" cy="1384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6" descr="http://s1.pic4you.ru/allimage/y2012/08-22/12216/2362469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28662" y="2000240"/>
            <a:ext cx="2057375" cy="1285859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18" name="Picture 4" descr="C:\Users\Best\Desktop\посуда\5543_2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14810" y="1500174"/>
            <a:ext cx="2457477" cy="2457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19" name="Picture 2" descr="http://www.playcast.ru/uploads/2017/07/21/23061772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flipH="1">
            <a:off x="1500166" y="3929066"/>
            <a:ext cx="2428892" cy="1544775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20" name="Picture 6" descr="C:\Users\Best\Desktop\посуда\x_0ce257e0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86380" y="4000504"/>
            <a:ext cx="1819269" cy="1819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09 0.07009 L 0.01441 0.7522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" y="3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09 0.07009 L 0.01441 0.7522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" y="3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09 0.07009 L 0.01441 0.7522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" y="3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09 0.07009 L 0.01441 0.7522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" y="3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09 0.07009 L 0.01441 0.75226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" y="3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09 0.07009 L 0.01441 0.75226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" y="3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kolesnikovalud.ucoz.ru/_ph/4/8080955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5" descr="C:\Users\Best\Desktop\посуда\trafareti_posuda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9763" y="1435100"/>
            <a:ext cx="2125662" cy="2011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C:\Users\Best\Desktop\посуда\trafareti_posuda2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63950" y="1752600"/>
            <a:ext cx="2001838" cy="144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 descr="C:\Users\Best\Desktop\посуда\trafareti_posuda7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50088" y="1296988"/>
            <a:ext cx="1260475" cy="170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C:\Users\Best\Desktop\посуда\trafareti_posuda4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2488" y="4300538"/>
            <a:ext cx="1928812" cy="176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" descr="C:\Users\Best\Desktop\посуда\i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08388" y="4724400"/>
            <a:ext cx="205740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8" descr="C:\Users\Best\Desktop\посуда\trafareti_posuda3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59625" y="4149725"/>
            <a:ext cx="1416050" cy="174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4" descr="C:\Users\Best\Desktop\посуда\0_32dd1_7d87ccdf_L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282" y="1142984"/>
            <a:ext cx="2922588" cy="219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12" name="Picture 15" descr="C:\Users\Best\Desktop\посуда\kastrjulja-s-kryshkoj-pensofal-inoxal-star-pen-6626-5-l-big-0.jp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71802" y="928670"/>
            <a:ext cx="3429024" cy="23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13" name="Picture 12" descr="C:\Users\Best\Desktop\посуда\kuvshin.jpg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58016" y="571480"/>
            <a:ext cx="2065337" cy="264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14" name="Picture 11" descr="C:\Users\Best\Desktop\посуда\2254.jpg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44" y="3143248"/>
            <a:ext cx="3240088" cy="290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15" name="Picture 13" descr="C:\Users\Best\Desktop\посуда\54434_PE159508_S4.jpg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00430" y="3857628"/>
            <a:ext cx="2563812" cy="2563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16" name="Picture 16" descr="C:\Users\Best\Desktop\посуда\samovar.gif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643702" y="3786190"/>
            <a:ext cx="2152650" cy="269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17" name="Прямоугольник 16"/>
          <p:cNvSpPr/>
          <p:nvPr/>
        </p:nvSpPr>
        <p:spPr>
          <a:xfrm>
            <a:off x="1500166" y="214290"/>
            <a:ext cx="485742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«Определи по тени» </a:t>
            </a:r>
            <a:endParaRPr lang="ru-RU" sz="3600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kolesnikovalud.ucoz.ru/_ph/4/8080955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214282" y="0"/>
            <a:ext cx="8715404" cy="14509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Bookman Old Style" pitchFamily="18" charset="0"/>
              <a:ea typeface="+mj-ea"/>
              <a:cs typeface="Times New Roman" panose="02020603050405020304" pitchFamily="18" charset="0"/>
            </a:endParaRPr>
          </a:p>
          <a:p>
            <a:pPr lvl="0">
              <a:spcBef>
                <a:spcPct val="0"/>
              </a:spcBef>
              <a:defRPr/>
            </a:pPr>
            <a:r>
              <a:rPr kumimoji="0" lang="ru-RU" sz="1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anose="02020603050405020304" pitchFamily="18" charset="0"/>
              </a:rPr>
              <a:t>Назови и запомни предметы посуды. Потом закрой глаза, логопед «убирает» один предмет. Открой глаза, скажи, чего не стало? Важно, чтобы ребенок называл исчезнувшие предметы в родительном падеже. Например: «Не стало чайника…» </a:t>
            </a:r>
            <a:endParaRPr kumimoji="0" lang="ru-RU" sz="1400" b="0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Bookman Old Style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9" name="Рисунок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4429132"/>
            <a:ext cx="3067339" cy="1662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 descr="http://www.playcast.ru/uploads/2017/07/21/2306177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571472" y="2071678"/>
            <a:ext cx="2428892" cy="1544775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15" name="Picture 6" descr="C:\Users\Best\Desktop\посуда\x_0ce257e0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43306" y="4000504"/>
            <a:ext cx="1819269" cy="1819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16" name="Picture 2" descr="C:\Users\Best\Desktop\посуда\L C Indiv cass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5008" y="3643314"/>
            <a:ext cx="2857500" cy="2103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18" name="Picture 6" descr="http://s1.pic4you.ru/allimage/y2012/08-22/12216/2362469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357554" y="1643050"/>
            <a:ext cx="2057375" cy="1285859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19" name="Picture 4" descr="C:\Users\Best\Desktop\посуда\5543_2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15074" y="1214422"/>
            <a:ext cx="2457477" cy="2457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12" name="Прямоугольник 11"/>
          <p:cNvSpPr/>
          <p:nvPr/>
        </p:nvSpPr>
        <p:spPr>
          <a:xfrm>
            <a:off x="142844" y="5903893"/>
            <a:ext cx="90011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  <a:ea typeface="Times New Roman" pitchFamily="18" charset="0"/>
                <a:cs typeface="Arial" pitchFamily="34" charset="0"/>
              </a:rPr>
              <a:t>Убрал Малыш посуду в шкафчик,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  <a:ea typeface="Times New Roman" pitchFamily="18" charset="0"/>
                <a:cs typeface="Arial" pitchFamily="34" charset="0"/>
              </a:rPr>
              <a:t>скрипнул дверцей: </a:t>
            </a:r>
            <a:r>
              <a:rPr lang="ru-RU" sz="2000" b="1" dirty="0" err="1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  <a:ea typeface="Times New Roman" pitchFamily="18" charset="0"/>
                <a:cs typeface="Arial" pitchFamily="34" charset="0"/>
              </a:rPr>
              <a:t>с-с-с</a:t>
            </a:r>
            <a:endParaRPr lang="ru-RU" sz="2000" b="1" dirty="0" smtClean="0">
              <a:solidFill>
                <a:schemeClr val="accent2">
                  <a:lumMod val="50000"/>
                </a:schemeClr>
              </a:solidFill>
              <a:latin typeface="Bookman Old Style" pitchFamily="18" charset="0"/>
              <a:ea typeface="Times New Roman" pitchFamily="18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  <a:ea typeface="Times New Roman" pitchFamily="18" charset="0"/>
                <a:cs typeface="Arial" pitchFamily="34" charset="0"/>
              </a:rPr>
              <a:t> 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  <a:ea typeface="Times New Roman" pitchFamily="18" charset="0"/>
                <a:cs typeface="Arial" pitchFamily="34" charset="0"/>
              </a:rPr>
              <a:t>(постановка звука по подражанию, при затруднении с механической помощью).</a:t>
            </a:r>
            <a:endParaRPr lang="ru-RU" dirty="0" smtClean="0">
              <a:solidFill>
                <a:schemeClr val="accent2">
                  <a:lumMod val="50000"/>
                </a:schemeClr>
              </a:solidFill>
              <a:latin typeface="Bookman Old Style" pitchFamily="18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928794" y="0"/>
            <a:ext cx="4873450" cy="707886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  <a:cs typeface="Times New Roman" panose="02020603050405020304" pitchFamily="18" charset="0"/>
              </a:rPr>
              <a:t>«Чего не стало?»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nachalo4ka.ru/wp-content/uploads/2014/05/shkolnyiy-universalnyiy-prevyu-4-1200x901.png"/>
          <p:cNvPicPr>
            <a:picLocks noChangeAspect="1" noChangeArrowheads="1"/>
          </p:cNvPicPr>
          <p:nvPr/>
        </p:nvPicPr>
        <p:blipFill>
          <a:blip r:embed="rId2" cstate="print"/>
          <a:srcRect r="3125" b="3229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2" descr="http://mirdoshkolnikov.ru/images/stories/demo/rokbox/logopedicheskoe-zanyatie-dyferenciaciya-zvukiv-s-sh-1.jpg"/>
          <p:cNvPicPr>
            <a:picLocks noChangeAspect="1" noChangeArrowheads="1"/>
          </p:cNvPicPr>
          <p:nvPr/>
        </p:nvPicPr>
        <p:blipFill>
          <a:blip r:embed="rId3" cstate="print"/>
          <a:srcRect l="74975" t="3409" r="1519" b="51510"/>
          <a:stretch>
            <a:fillRect/>
          </a:stretch>
        </p:blipFill>
        <p:spPr bwMode="auto">
          <a:xfrm>
            <a:off x="4714876" y="4929198"/>
            <a:ext cx="2285984" cy="1928802"/>
          </a:xfrm>
          <a:prstGeom prst="ellipse">
            <a:avLst/>
          </a:prstGeom>
          <a:ln>
            <a:noFill/>
          </a:ln>
          <a:effectLst>
            <a:softEdge rad="112500"/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</p:pic>
      <p:sp>
        <p:nvSpPr>
          <p:cNvPr id="7" name="Прямоугольник 6"/>
          <p:cNvSpPr/>
          <p:nvPr/>
        </p:nvSpPr>
        <p:spPr>
          <a:xfrm>
            <a:off x="285720" y="285728"/>
            <a:ext cx="8858280" cy="513986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6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Цель:</a:t>
            </a: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 </a:t>
            </a:r>
          </a:p>
          <a:p>
            <a:pPr>
              <a:buFont typeface="Wingdings" pitchFamily="2" charset="2"/>
              <a:buChar char="v"/>
            </a:pPr>
            <a:r>
              <a:rPr lang="ru-RU" sz="28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п</a:t>
            </a:r>
            <a:r>
              <a:rPr lang="ru-RU" sz="24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одготовка артикуляционного аппарата к постановке звука [с]; </a:t>
            </a:r>
          </a:p>
          <a:p>
            <a:pPr>
              <a:buFont typeface="Wingdings" pitchFamily="2" charset="2"/>
              <a:buChar char="v"/>
            </a:pPr>
            <a:r>
              <a:rPr lang="ru-RU" sz="24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формирование длительной направленной воздушной струи; </a:t>
            </a:r>
          </a:p>
          <a:p>
            <a:pPr>
              <a:buFont typeface="Wingdings" pitchFamily="2" charset="2"/>
              <a:buChar char="v"/>
            </a:pPr>
            <a:r>
              <a:rPr lang="ru-RU" sz="24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упражнение в различении слов, близких по звучанию; </a:t>
            </a:r>
          </a:p>
          <a:p>
            <a:pPr>
              <a:buFont typeface="Wingdings" pitchFamily="2" charset="2"/>
              <a:buChar char="v"/>
            </a:pPr>
            <a:r>
              <a:rPr lang="ru-RU" sz="24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умение определять наличие звука [с] в ряду звуков; </a:t>
            </a:r>
          </a:p>
          <a:p>
            <a:pPr>
              <a:buFont typeface="Wingdings" pitchFamily="2" charset="2"/>
              <a:buChar char="v"/>
            </a:pPr>
            <a:r>
              <a:rPr lang="ru-RU" sz="24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развитие функции языкового анализа и синтеза,</a:t>
            </a:r>
          </a:p>
          <a:p>
            <a:pPr>
              <a:buFont typeface="Wingdings" pitchFamily="2" charset="2"/>
              <a:buChar char="v"/>
            </a:pPr>
            <a:r>
              <a:rPr lang="ru-RU" sz="24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Активизировать словарь по лексической теме «Посуда»</a:t>
            </a:r>
            <a:endParaRPr lang="ru-RU" sz="2400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kolesnikovalud.ucoz.ru/_ph/4/8080955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571472" y="571480"/>
            <a:ext cx="7858212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dirty="0" smtClean="0">
                <a:solidFill>
                  <a:srgbClr val="C00000"/>
                </a:solidFill>
                <a:latin typeface="Bookman Old Style" pitchFamily="18" charset="0"/>
                <a:ea typeface="Times New Roman" pitchFamily="18" charset="0"/>
                <a:cs typeface="Arial" pitchFamily="34" charset="0"/>
              </a:rPr>
              <a:t>Сенсорная коробка.  Рассади рыбок по аквариумам</a:t>
            </a:r>
            <a:r>
              <a:rPr lang="ru-RU" dirty="0" smtClean="0">
                <a:solidFill>
                  <a:srgbClr val="333333"/>
                </a:solidFill>
                <a:latin typeface="Bookman Old Style" pitchFamily="18" charset="0"/>
                <a:ea typeface="Times New Roman" pitchFamily="18" charset="0"/>
                <a:cs typeface="Arial" pitchFamily="34" charset="0"/>
              </a:rPr>
              <a:t>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Малыш любит кормить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 рыбок.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 Найди рыбок и разложи их по цвету.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 smtClean="0">
              <a:solidFill>
                <a:srgbClr val="002060"/>
              </a:solidFill>
              <a:latin typeface="Bookman Old Style" pitchFamily="18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 Малыш рассадил рыбок по аквариуму и хочет покормить рыбок,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сыплет в воду крошки: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с-с-с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(постановка 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звука по подражанию, при затруднении с механической помощью).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Bookman Old Style" pitchFamily="18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" name="Picture 2" descr="http://kolesnikovalud.ucoz.ru/_ph/4/8080955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8" name="Picture 2" descr="https://ogo1.ru/upload/iblock/e98/e983a89935868dd8e4a73139887cd390.jpeg"/>
          <p:cNvPicPr>
            <a:picLocks noChangeAspect="1" noChangeArrowheads="1"/>
          </p:cNvPicPr>
          <p:nvPr/>
        </p:nvPicPr>
        <p:blipFill>
          <a:blip r:embed="rId3" cstate="print"/>
          <a:srcRect l="3214" t="13214" r="356" b="14999"/>
          <a:stretch>
            <a:fillRect/>
          </a:stretch>
        </p:blipFill>
        <p:spPr bwMode="auto">
          <a:xfrm>
            <a:off x="1714480" y="928670"/>
            <a:ext cx="6429420" cy="478634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7" name="Прямоугольник 16"/>
          <p:cNvSpPr/>
          <p:nvPr/>
        </p:nvSpPr>
        <p:spPr>
          <a:xfrm>
            <a:off x="571472" y="142852"/>
            <a:ext cx="5184433" cy="707886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  <a:cs typeface="Times New Roman" panose="02020603050405020304" pitchFamily="18" charset="0"/>
              </a:rPr>
              <a:t>Игры - шнуровки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572132" y="5934670"/>
            <a:ext cx="3145413" cy="92333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ДОМАШНЕЕ ЗАДАНИЕ</a:t>
            </a:r>
          </a:p>
          <a:p>
            <a:endParaRPr lang="ru-RU" b="1" spc="50" dirty="0" smtClean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Bookman Old Style" pitchFamily="18" charset="0"/>
            </a:endParaRPr>
          </a:p>
          <a:p>
            <a:r>
              <a:rPr lang="ru-RU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ИТОГ ЗАНЯТИЯ</a:t>
            </a:r>
            <a:endParaRPr lang="ru-RU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Picture 2" descr="http://kolesnikovalud.ucoz.ru/_ph/4/8080955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6" descr="http://sksadok7.ucoz.ua/Pictures/karapuz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785794"/>
            <a:ext cx="4527562" cy="6284257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11" name="Text Box 9"/>
          <p:cNvSpPr txBox="1">
            <a:spLocks noChangeArrowheads="1"/>
          </p:cNvSpPr>
          <p:nvPr/>
        </p:nvSpPr>
        <p:spPr bwMode="auto">
          <a:xfrm rot="2718279">
            <a:off x="3327803" y="2490179"/>
            <a:ext cx="650030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8000" b="1" i="1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МОЛОДЕЦ !</a:t>
            </a:r>
            <a:endParaRPr lang="ru-RU" sz="8000" b="1" i="1" spc="50" dirty="0">
              <a:ln w="11430"/>
              <a:solidFill>
                <a:srgbClr val="7030A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Bookman Old Style" pitchFamily="18" charset="0"/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allAtOnce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85704" y="214290"/>
            <a:ext cx="8858296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 dirty="0" smtClean="0">
                <a:solidFill>
                  <a:srgbClr val="002060"/>
                </a:solidFill>
                <a:latin typeface="Bookman Old Style" pitchFamily="18" charset="0"/>
              </a:rPr>
              <a:t>Домашнее задание №1</a:t>
            </a:r>
          </a:p>
          <a:p>
            <a:pPr marL="457200" indent="-457200">
              <a:defRPr/>
            </a:pPr>
            <a:r>
              <a:rPr lang="en-US" sz="1400" dirty="0" smtClean="0">
                <a:latin typeface="Bookman Old Style" pitchFamily="18" charset="0"/>
              </a:rPr>
              <a:t>1.</a:t>
            </a:r>
            <a:r>
              <a:rPr lang="ru-RU" sz="1400" dirty="0" smtClean="0">
                <a:latin typeface="Bookman Old Style" pitchFamily="18" charset="0"/>
              </a:rPr>
              <a:t>Выполнить артикуляционные упражнения для звука С.</a:t>
            </a:r>
          </a:p>
          <a:p>
            <a:pPr marL="457200" indent="-457200">
              <a:defRPr/>
            </a:pPr>
            <a:r>
              <a:rPr lang="ru-RU" sz="1400" dirty="0" smtClean="0">
                <a:latin typeface="Bookman Old Style" pitchFamily="18" charset="0"/>
              </a:rPr>
              <a:t>Звуковая распевка А  У  И    И  У  А;   А  О  У  И ; упражнения «Улыбка», «Заборчик», «Дудочка»,</a:t>
            </a:r>
          </a:p>
          <a:p>
            <a:pPr marL="457200" indent="-457200">
              <a:defRPr/>
            </a:pPr>
            <a:r>
              <a:rPr lang="ru-RU" sz="1400" dirty="0" smtClean="0">
                <a:latin typeface="Bookman Old Style" pitchFamily="18" charset="0"/>
              </a:rPr>
              <a:t>«Улыбка-Дудочка», «Лопаточка», «Иголочка», «Чашечка», «Чистим нижние зубы», «Горка»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1400" dirty="0" smtClean="0">
                <a:latin typeface="Bookman Old Style" pitchFamily="18" charset="0"/>
              </a:rPr>
              <a:t>2. Отработать  упражнения на дыхание. </a:t>
            </a:r>
            <a:r>
              <a:rPr lang="ru-RU" sz="1400" b="1" dirty="0" smtClean="0">
                <a:latin typeface="Bookman Old Style" pitchFamily="18" charset="0"/>
                <a:ea typeface="Times New Roman" pitchFamily="18" charset="0"/>
                <a:cs typeface="Arial" pitchFamily="34" charset="0"/>
              </a:rPr>
              <a:t>«Чей мяч дальше?» </a:t>
            </a:r>
            <a:r>
              <a:rPr lang="ru-RU" sz="1400" b="1" i="1" dirty="0" smtClean="0">
                <a:latin typeface="Bookman Old Style" pitchFamily="18" charset="0"/>
                <a:ea typeface="Times New Roman" pitchFamily="18" charset="0"/>
                <a:cs typeface="Arial" pitchFamily="34" charset="0"/>
              </a:rPr>
              <a:t>-</a:t>
            </a:r>
            <a:r>
              <a:rPr lang="ru-RU" sz="1400" dirty="0" smtClean="0">
                <a:latin typeface="Bookman Old Style" pitchFamily="18" charset="0"/>
                <a:ea typeface="Times New Roman" pitchFamily="18" charset="0"/>
                <a:cs typeface="Arial" pitchFamily="34" charset="0"/>
              </a:rPr>
              <a:t> Улыбнуться, положить широкий передний край языка на нижнюю губу и, как бы произнося длительно звук </a:t>
            </a:r>
            <a:r>
              <a:rPr lang="ru-RU" sz="1400" b="1" dirty="0" smtClean="0">
                <a:latin typeface="Bookman Old Style" pitchFamily="18" charset="0"/>
                <a:ea typeface="Times New Roman" pitchFamily="18" charset="0"/>
                <a:cs typeface="Arial" pitchFamily="34" charset="0"/>
              </a:rPr>
              <a:t>Ф</a:t>
            </a:r>
            <a:r>
              <a:rPr lang="ru-RU" sz="1400" dirty="0" smtClean="0">
                <a:latin typeface="Bookman Old Style" pitchFamily="18" charset="0"/>
                <a:ea typeface="Times New Roman" pitchFamily="18" charset="0"/>
                <a:cs typeface="Arial" pitchFamily="34" charset="0"/>
              </a:rPr>
              <a:t>, сдуть ватку на противоположный край стола.</a:t>
            </a:r>
            <a:r>
              <a:rPr lang="ru-RU" sz="1400" dirty="0" smtClean="0"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400" b="1" i="1" dirty="0" smtClean="0"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Методические указания</a:t>
            </a:r>
            <a:r>
              <a:rPr lang="ru-RU" sz="1400" i="1" dirty="0" smtClean="0"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ru-RU" sz="1400" dirty="0" smtClean="0"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 1. Нижняя губа не должна натягиваться на нижние зубы. 2. Нельзя надувать щеки. 3 Следить, чтобы дети произносили звук </a:t>
            </a:r>
            <a:r>
              <a:rPr lang="ru-RU" sz="1400" dirty="0" err="1" smtClean="0"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ф</a:t>
            </a:r>
            <a:r>
              <a:rPr lang="ru-RU" sz="1400" dirty="0" smtClean="0"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, а не звук </a:t>
            </a:r>
            <a:r>
              <a:rPr lang="ru-RU" sz="1400" dirty="0" err="1" smtClean="0"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х</a:t>
            </a:r>
            <a:r>
              <a:rPr lang="ru-RU" sz="1400" dirty="0" smtClean="0"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, т. е чтобы воздушная струя была узкая, а не рассеянная.</a:t>
            </a:r>
            <a:endParaRPr lang="ru-RU" sz="1400" dirty="0" smtClean="0">
              <a:latin typeface="Bookman Old Style" pitchFamily="18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1400" b="1" i="1" dirty="0" smtClean="0"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Если при этом появляется шум, значит, воздушная струя направлена правильно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1400" b="1" dirty="0" smtClean="0">
                <a:latin typeface="Bookman Old Style" pitchFamily="18" charset="0"/>
                <a:ea typeface="Times New Roman" pitchFamily="18" charset="0"/>
                <a:cs typeface="Arial" pitchFamily="34" charset="0"/>
              </a:rPr>
              <a:t>«Воет буря».</a:t>
            </a:r>
            <a:r>
              <a:rPr lang="ru-RU" sz="1400" dirty="0" smtClean="0">
                <a:latin typeface="Bookman Old Style" pitchFamily="18" charset="0"/>
                <a:ea typeface="Times New Roman" pitchFamily="18" charset="0"/>
                <a:cs typeface="Arial" pitchFamily="34" charset="0"/>
              </a:rPr>
              <a:t> Поднести к нижней губе пузырек с узким горлышком и подуть.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1400" dirty="0" smtClean="0">
                <a:latin typeface="Bookman Old Style" pitchFamily="18" charset="0"/>
                <a:ea typeface="Times New Roman" pitchFamily="18" charset="0"/>
                <a:cs typeface="Arial" pitchFamily="34" charset="0"/>
              </a:rPr>
              <a:t> ( колпачок от ручки, фломастера), </a:t>
            </a:r>
            <a:r>
              <a:rPr lang="ru-RU" sz="1400" b="1" dirty="0" smtClean="0">
                <a:latin typeface="Bookman Old Style" pitchFamily="18" charset="0"/>
                <a:ea typeface="Times New Roman" pitchFamily="18" charset="0"/>
                <a:cs typeface="Arial" pitchFamily="34" charset="0"/>
              </a:rPr>
              <a:t>«Корабли на море» </a:t>
            </a:r>
            <a:r>
              <a:rPr lang="ru-RU" sz="1400" dirty="0" smtClean="0">
                <a:latin typeface="Bookman Old Style" pitchFamily="18" charset="0"/>
                <a:ea typeface="Times New Roman" pitchFamily="18" charset="0"/>
                <a:cs typeface="Arial" pitchFamily="34" charset="0"/>
              </a:rPr>
              <a:t>- сделать кораблик из бумаги и поместить в тазик с водой, дуть на кораблик, чтобы он передвигался по воде (язычок лежит так же как в упражнении «Чей мяч дальше»)</a:t>
            </a:r>
            <a:endParaRPr lang="ru-RU" sz="1400" b="1" i="1" spc="50" dirty="0" smtClean="0">
              <a:ln w="11430"/>
              <a:latin typeface="Bookman Old Style" pitchFamily="18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i="1" spc="50" dirty="0" smtClean="0">
                <a:ln w="11430"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3.Упражнения для языка</a:t>
            </a:r>
            <a:r>
              <a:rPr lang="ru-RU" sz="1400" b="1" spc="50" dirty="0" smtClean="0">
                <a:ln w="11430"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i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  <a:ea typeface="Times New Roman" pitchFamily="18" charset="0"/>
                <a:cs typeface="Arial" pitchFamily="34" charset="0"/>
              </a:rPr>
              <a:t>«</a:t>
            </a:r>
            <a:r>
              <a:rPr lang="ru-RU" sz="1400" b="1" i="1" spc="50" dirty="0" smtClean="0">
                <a:ln w="11430"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Капельки дождя стучат». </a:t>
            </a:r>
            <a:r>
              <a:rPr lang="ru-RU" sz="1400" spc="50" dirty="0" smtClean="0">
                <a:ln w="11430"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Прикусить широкий язык зубами и произносить слоги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spc="50" dirty="0" err="1" smtClean="0">
                <a:ln w="11430"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та-та-та-та-та-та</a:t>
            </a:r>
            <a:r>
              <a:rPr lang="ru-RU" sz="1400" b="1" spc="50" dirty="0" smtClean="0">
                <a:ln w="11430"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spc="50" dirty="0" smtClean="0">
                <a:ln w="11430"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Упражнения для формирования умения образовывать боковыми краями языка смычку с верхними коренными зубами</a:t>
            </a:r>
            <a:endParaRPr lang="ru-RU" sz="1400" b="1" i="1" spc="50" dirty="0" smtClean="0">
              <a:ln w="11430"/>
              <a:latin typeface="Bookman Old Style" pitchFamily="18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spc="50" dirty="0" smtClean="0">
                <a:ln w="11430"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Опустить кончик языка за нижние зубы и </a:t>
            </a:r>
            <a:r>
              <a:rPr lang="ru-RU" sz="1400" b="1" spc="50" dirty="0" smtClean="0">
                <a:ln w="11430"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произносить звук [и]. </a:t>
            </a:r>
            <a:r>
              <a:rPr lang="ru-RU" sz="1400" spc="50" dirty="0" smtClean="0">
                <a:ln w="11430"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Следить, чтобы «желобок» на языке был  посередине.</a:t>
            </a:r>
            <a:endParaRPr lang="ru-RU" sz="1400" spc="50" dirty="0">
              <a:ln w="11430"/>
              <a:latin typeface="Bookman Old Style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57158" y="4786322"/>
            <a:ext cx="850112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Bookman Old Style" pitchFamily="18" charset="0"/>
              </a:rPr>
              <a:t>4.Постановка звука С с помощью указательного пальца ребенка </a:t>
            </a:r>
            <a:r>
              <a:rPr lang="ru-RU" sz="1400" b="0" dirty="0" smtClean="0">
                <a:latin typeface="Bookman Old Style" pitchFamily="18" charset="0"/>
              </a:rPr>
              <a:t>(не забудьте предварительно хорошо вымыть руки  и подстричь ногти ребенку).</a:t>
            </a:r>
          </a:p>
          <a:p>
            <a:r>
              <a:rPr lang="ru-RU" sz="1400" b="0" dirty="0" smtClean="0">
                <a:latin typeface="Bookman Old Style" pitchFamily="18" charset="0"/>
              </a:rPr>
              <a:t>Уложить первую фалангу указательного пальчика на широкий язык, лежащий за нижними зубами. Пальчик прикусывается резцами</a:t>
            </a:r>
            <a:r>
              <a:rPr lang="ru-RU" sz="1400" dirty="0" smtClean="0">
                <a:latin typeface="Bookman Old Style" pitchFamily="18" charset="0"/>
              </a:rPr>
              <a:t>: «кладем свисток в рот». </a:t>
            </a:r>
            <a:r>
              <a:rPr lang="ru-RU" sz="1400" b="0" dirty="0" smtClean="0">
                <a:latin typeface="Bookman Old Style" pitchFamily="18" charset="0"/>
              </a:rPr>
              <a:t>Рот улыбается до ушей, передние зубы хорошо видны до клыков. Края языка (передней его части) показываются с двух сторон прикушенного пальчика и достают до углов рта. Как только ребенок научится ловко укладывать «свисток» в рот, ему предлагается подуть в «свисток», не вынимая пальца, не изменяя положения губ, языка и зубов. </a:t>
            </a:r>
          </a:p>
        </p:txBody>
      </p:sp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282" y="214290"/>
            <a:ext cx="8501122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Bookman Old Style" pitchFamily="18" charset="0"/>
              </a:rPr>
              <a:t>Пальчиковая гимнастика. </a:t>
            </a:r>
          </a:p>
          <a:p>
            <a:endParaRPr lang="ru-RU" sz="1400" dirty="0" smtClean="0">
              <a:latin typeface="Bookman Old Style" pitchFamily="18" charset="0"/>
            </a:endParaRPr>
          </a:p>
          <a:p>
            <a:r>
              <a:rPr lang="ru-RU" sz="1400" dirty="0" smtClean="0">
                <a:latin typeface="Bookman Old Style" pitchFamily="18" charset="0"/>
              </a:rPr>
              <a:t>Вот кулак,                                 </a:t>
            </a:r>
            <a:r>
              <a:rPr lang="ru-RU" sz="1400" i="1" dirty="0" smtClean="0">
                <a:latin typeface="Bookman Old Style" pitchFamily="18" charset="0"/>
              </a:rPr>
              <a:t>показать кулак левой руки       </a:t>
            </a:r>
            <a:r>
              <a:rPr lang="ru-RU" sz="1400" dirty="0" smtClean="0">
                <a:latin typeface="Bookman Old Style" pitchFamily="18" charset="0"/>
              </a:rPr>
              <a:t>                                                                                 А вот – ладошка,                     </a:t>
            </a:r>
            <a:r>
              <a:rPr lang="ru-RU" sz="1400" i="1" dirty="0" smtClean="0">
                <a:latin typeface="Bookman Old Style" pitchFamily="18" charset="0"/>
              </a:rPr>
              <a:t>раскрыть пальцы, ладонь вверх</a:t>
            </a:r>
            <a:r>
              <a:rPr lang="ru-RU" sz="1400" dirty="0" smtClean="0">
                <a:latin typeface="Bookman Old Style" pitchFamily="18" charset="0"/>
              </a:rPr>
              <a:t>                                                                                       На ладошку села кошка.       </a:t>
            </a:r>
            <a:r>
              <a:rPr lang="ru-RU" sz="1400" i="1" dirty="0" smtClean="0">
                <a:latin typeface="Bookman Old Style" pitchFamily="18" charset="0"/>
              </a:rPr>
              <a:t>«когти» правой руки водят по ладошке левой</a:t>
            </a:r>
            <a:r>
              <a:rPr lang="ru-RU" sz="1400" dirty="0" smtClean="0">
                <a:latin typeface="Bookman Old Style" pitchFamily="18" charset="0"/>
              </a:rPr>
              <a:t>                                                           </a:t>
            </a:r>
          </a:p>
          <a:p>
            <a:r>
              <a:rPr lang="ru-RU" sz="1400" dirty="0" smtClean="0">
                <a:latin typeface="Bookman Old Style" pitchFamily="18" charset="0"/>
              </a:rPr>
              <a:t>Села мышек посчитать,        </a:t>
            </a:r>
            <a:r>
              <a:rPr lang="ru-RU" sz="1400" i="1" dirty="0" smtClean="0">
                <a:latin typeface="Bookman Old Style" pitchFamily="18" charset="0"/>
              </a:rPr>
              <a:t>правой рукой загибать по одному пальцу</a:t>
            </a:r>
            <a:r>
              <a:rPr lang="ru-RU" sz="1400" dirty="0" smtClean="0">
                <a:latin typeface="Bookman Old Style" pitchFamily="18" charset="0"/>
              </a:rPr>
              <a:t> левой                                                                                                                                                                Раз, два, три, четыре, пять.                                                                                                                                                            Мышки очень испугались,                  </a:t>
            </a:r>
            <a:r>
              <a:rPr lang="ru-RU" sz="1400" i="1" dirty="0" smtClean="0">
                <a:latin typeface="Bookman Old Style" pitchFamily="18" charset="0"/>
              </a:rPr>
              <a:t>вращать кулаком.</a:t>
            </a:r>
            <a:r>
              <a:rPr lang="ru-RU" sz="1400" dirty="0" smtClean="0">
                <a:latin typeface="Bookman Old Style" pitchFamily="18" charset="0"/>
              </a:rPr>
              <a:t>                                                                                                                 В норки быстро разбежались       </a:t>
            </a:r>
            <a:r>
              <a:rPr lang="ru-RU" sz="1400" i="1" dirty="0" smtClean="0">
                <a:latin typeface="Bookman Old Style" pitchFamily="18" charset="0"/>
              </a:rPr>
              <a:t>спрятать кулак под  правую </a:t>
            </a:r>
            <a:r>
              <a:rPr lang="ru-RU" sz="1400" dirty="0" smtClean="0">
                <a:latin typeface="Bookman Old Style" pitchFamily="18" charset="0"/>
              </a:rPr>
              <a:t>подмышку </a:t>
            </a:r>
          </a:p>
          <a:p>
            <a:endParaRPr lang="ru-RU" sz="1400" dirty="0" smtClean="0">
              <a:latin typeface="Bookman Old Style" pitchFamily="18" charset="0"/>
            </a:endParaRPr>
          </a:p>
          <a:p>
            <a:r>
              <a:rPr lang="ru-RU" sz="1400" dirty="0" smtClean="0">
                <a:latin typeface="Bookman Old Style" pitchFamily="18" charset="0"/>
              </a:rPr>
              <a:t>Развитие логики</a:t>
            </a:r>
            <a:endParaRPr lang="ru-RU" sz="1400" dirty="0">
              <a:latin typeface="Bookman Old Style" pitchFamily="18" charset="0"/>
            </a:endParaRPr>
          </a:p>
        </p:txBody>
      </p:sp>
      <p:pic>
        <p:nvPicPr>
          <p:cNvPr id="3" name="Содержимое 4" descr="http://2.bp.blogspot.com/-8kqyB6pFxA0/VowTSwZ-dCI/AAAAAAAAFgM/SxhoQzbEMBY/s1600/2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2571744"/>
            <a:ext cx="3643306" cy="4286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2.bp.blogspot.com/-fykpgBrG-5c/VowTS1ZWocI/AAAAAAAAFgQ/Hec8033FFro/s1600/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4942" y="2143116"/>
            <a:ext cx="3571900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nachalo4ka.ru/wp-content/uploads/2014/05/shkolnyiy-universalnyiy-prevyu-4-1200x901.png"/>
          <p:cNvPicPr>
            <a:picLocks noChangeAspect="1" noChangeArrowheads="1"/>
          </p:cNvPicPr>
          <p:nvPr/>
        </p:nvPicPr>
        <p:blipFill>
          <a:blip r:embed="rId2" cstate="print"/>
          <a:srcRect r="3125" b="3229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2" descr="http://mirdoshkolnikov.ru/images/stories/demo/rokbox/logopedicheskoe-zanyatie-dyferenciaciya-zvukiv-s-sh-1.jpg"/>
          <p:cNvPicPr>
            <a:picLocks noChangeAspect="1" noChangeArrowheads="1"/>
          </p:cNvPicPr>
          <p:nvPr/>
        </p:nvPicPr>
        <p:blipFill>
          <a:blip r:embed="rId3" cstate="print"/>
          <a:srcRect l="74975" t="3409" r="1519" b="51510"/>
          <a:stretch>
            <a:fillRect/>
          </a:stretch>
        </p:blipFill>
        <p:spPr bwMode="auto">
          <a:xfrm>
            <a:off x="7220555" y="285728"/>
            <a:ext cx="1923445" cy="2357454"/>
          </a:xfrm>
          <a:prstGeom prst="rect">
            <a:avLst/>
          </a:prstGeom>
          <a:noFill/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85720" y="142852"/>
            <a:ext cx="707236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Межзубный </a:t>
            </a:r>
            <a:r>
              <a:rPr kumimoji="0" lang="ru-RU" sz="16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сигматизм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: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 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dirty="0" smtClean="0">
                <a:solidFill>
                  <a:srgbClr val="002060"/>
                </a:solidFill>
                <a:latin typeface="Bookman Old Style" pitchFamily="18" charset="0"/>
                <a:ea typeface="Times New Roman" pitchFamily="18" charset="0"/>
                <a:cs typeface="Arial" pitchFamily="34" charset="0"/>
              </a:rPr>
              <a:t>-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проводятся упражнения для укрепления мышц кончика языка и передней части спинки языка;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 - выработки направленной воздушной струи;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dirty="0" smtClean="0">
                <a:solidFill>
                  <a:srgbClr val="002060"/>
                </a:solidFill>
                <a:latin typeface="Bookman Old Style" pitchFamily="18" charset="0"/>
                <a:ea typeface="Times New Roman" pitchFamily="18" charset="0"/>
                <a:cs typeface="Arial" pitchFamily="34" charset="0"/>
              </a:rPr>
              <a:t>-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отрабатывается звук [и], при котором положение языка близко к нормальной артикуляции звука [с].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Bookman Old Style" pitchFamily="18" charset="0"/>
              <a:cs typeface="Arial" pitchFamily="34" charset="0"/>
            </a:endParaRP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357158" y="1714488"/>
            <a:ext cx="8643998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МЕЖЗУБНЫЙ СИГМАТИЗМ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Межзубный: 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ребенку предлагается: переводить широкий кончик языка за нижние резцы, сближать их и «пускать легкий ветерок».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Bookman Old Style" pitchFamily="18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Предложить ребенку запомнить упражнение «Забор» — «Окно» — «Мост» —«Забор». А затем «Холодный ветер», т. е. длительно подуть. Следить за положением языка за нижними зубами.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Bookman Old Style" pitchFamily="18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При межзубном стигматизме ребенку сначала показывают правильную артикуляцию звука [С]. Обращается внимание на то, что кончик языка упирается в передние нижние зубы и его не должно быть видно между зубами, они закрыты. Если ребенок не может сразу произнести звук по подражанию, нужно прибегнуть к механической помощи: кончик языка прижимается спичкой. Ребенок, закусив ее, произносит звук [С].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Bookman Old Style" pitchFamily="18" charset="0"/>
              <a:cs typeface="Arial" pitchFamily="34" charset="0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285720" y="5214950"/>
            <a:ext cx="8715436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Коррекция межзубного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сигматизма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Bookman Old Style" pitchFamily="18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Сжать зубы и, не разжимая их, протяжно произнести [с]. (На первых порах звук произносится со сжатыми зубами.)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Проговаривание слогов и слов со сжатыми зубами. Постепенно переходят к нормальному произношению фонемы.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Helvetica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Helvetica"/>
                <a:ea typeface="Times New Roman" pitchFamily="18" charset="0"/>
                <a:cs typeface="Arial" pitchFamily="34" charset="0"/>
              </a:rPr>
            </a:b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nachalo4ka.ru/wp-content/uploads/2014/05/shkolnyiy-universalnyiy-prevyu-4-1200x901.png"/>
          <p:cNvPicPr>
            <a:picLocks noChangeAspect="1" noChangeArrowheads="1"/>
          </p:cNvPicPr>
          <p:nvPr/>
        </p:nvPicPr>
        <p:blipFill>
          <a:blip r:embed="rId2" cstate="print"/>
          <a:srcRect r="3125" b="3229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482" name="Picture 2" descr="C:\WINDOWS\Temp\Rar$DIa0.256\джем-смородина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7818" y="0"/>
            <a:ext cx="3000372" cy="3000372"/>
          </a:xfrm>
          <a:prstGeom prst="rect">
            <a:avLst/>
          </a:prstGeom>
          <a:noFill/>
        </p:spPr>
      </p:pic>
      <p:pic>
        <p:nvPicPr>
          <p:cNvPr id="20484" name="Picture 4" descr="C:\WINDOWS\Temp\Rar$DIa0.381\джем-клубника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488" y="0"/>
            <a:ext cx="3143248" cy="3143248"/>
          </a:xfrm>
          <a:prstGeom prst="rect">
            <a:avLst/>
          </a:prstGeom>
          <a:noFill/>
        </p:spPr>
      </p:pic>
      <p:pic>
        <p:nvPicPr>
          <p:cNvPr id="20485" name="Picture 5" descr="C:\WINDOWS\Temp\Rar$DIa0.340\джем-вишня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20" y="0"/>
            <a:ext cx="3286124" cy="3286124"/>
          </a:xfrm>
          <a:prstGeom prst="rect">
            <a:avLst/>
          </a:prstGeom>
          <a:noFill/>
        </p:spPr>
      </p:pic>
      <p:pic>
        <p:nvPicPr>
          <p:cNvPr id="10" name="Рисунок 9" descr="http://logo-raduga.ru/wp-content/uploads/59.jpg"/>
          <p:cNvPicPr/>
          <p:nvPr/>
        </p:nvPicPr>
        <p:blipFill>
          <a:blip r:embed="rId6" cstate="print"/>
          <a:srcRect l="2089" t="4426" r="36293" b="55001"/>
          <a:stretch>
            <a:fillRect/>
          </a:stretch>
        </p:blipFill>
        <p:spPr bwMode="auto">
          <a:xfrm>
            <a:off x="428596" y="3214686"/>
            <a:ext cx="4143372" cy="364331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" descr="C:\WINDOWS\Temp\Rar$DIa0.779\джем-черная-смородина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85786" y="2786058"/>
            <a:ext cx="2714644" cy="2714644"/>
          </a:xfrm>
          <a:prstGeom prst="rect">
            <a:avLst/>
          </a:prstGeom>
          <a:noFill/>
        </p:spPr>
      </p:pic>
      <p:pic>
        <p:nvPicPr>
          <p:cNvPr id="12" name="Picture 3" descr="C:\WINDOWS\Temp\Rar$DIa0.043\банки джем варенье 01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071934" y="2847105"/>
            <a:ext cx="4924090" cy="401089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304800" y="533400"/>
            <a:ext cx="8229600" cy="714375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eaLnBrk="1" hangingPunct="1"/>
            <a:r>
              <a:rPr lang="ru-RU" sz="28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1.ВЕСЁЛАЯ РАСПЕВКА</a:t>
            </a:r>
          </a:p>
        </p:txBody>
      </p:sp>
      <p:pic>
        <p:nvPicPr>
          <p:cNvPr id="6147" name="Содержимое 3" descr="http://www.logolife.ru/wp-content/gallery/dlya-izucheniya-zvukov/krug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42844" y="1285860"/>
            <a:ext cx="1143000" cy="92868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148" name="Рисунок 4" descr="http://www.logolife.ru/wp-content/gallery/dlya-izucheniya-zvukov/krug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1604" y="1214422"/>
            <a:ext cx="971550" cy="92868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149" name="Рисунок 5" descr="http://www.logolife.ru/wp-content/gallery/dlya-izucheniya-zvukov/kirpich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488" y="1285860"/>
            <a:ext cx="1282700" cy="92868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150" name="Прямоугольник 8"/>
          <p:cNvSpPr>
            <a:spLocks noChangeArrowheads="1"/>
          </p:cNvSpPr>
          <p:nvPr/>
        </p:nvSpPr>
        <p:spPr bwMode="auto">
          <a:xfrm>
            <a:off x="285720" y="142875"/>
            <a:ext cx="785818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КОМПЛЕКС УПРАЖНЕНИЙ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6151" name="Рисунок 5" descr="http://www.logolife.ru/wp-content/gallery/dlya-izucheniya-zvukov/kirpich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2066" y="1285860"/>
            <a:ext cx="1285875" cy="93186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152" name="Рисунок 4" descr="http://www.logolife.ru/wp-content/gallery/dlya-izucheniya-zvukov/krug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72264" y="1285860"/>
            <a:ext cx="971550" cy="92868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153" name="Содержимое 3" descr="http://www.logolife.ru/wp-content/gallery/dlya-izucheniya-zvukov/krug.jpg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15272" y="1285860"/>
            <a:ext cx="1143000" cy="92868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154" name="Рисунок 2"/>
          <p:cNvPicPr>
            <a:picLocks noChangeAspect="1" noChangeArrowheads="1"/>
          </p:cNvPicPr>
          <p:nvPr/>
        </p:nvPicPr>
        <p:blipFill>
          <a:blip r:embed="rId5" cstate="print">
            <a:lum contrast="20000"/>
          </a:blip>
          <a:srcRect/>
          <a:stretch>
            <a:fillRect/>
          </a:stretch>
        </p:blipFill>
        <p:spPr bwMode="auto">
          <a:xfrm>
            <a:off x="142844" y="2643182"/>
            <a:ext cx="2428875" cy="2489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55" name="Рисунок 29"/>
          <p:cNvPicPr>
            <a:picLocks noChangeAspect="1" noChangeArrowheads="1"/>
          </p:cNvPicPr>
          <p:nvPr/>
        </p:nvPicPr>
        <p:blipFill>
          <a:blip r:embed="rId6" cstate="print">
            <a:lum bright="-6000" contrast="54000"/>
          </a:blip>
          <a:srcRect/>
          <a:stretch>
            <a:fillRect/>
          </a:stretch>
        </p:blipFill>
        <p:spPr bwMode="auto">
          <a:xfrm>
            <a:off x="2786050" y="2714620"/>
            <a:ext cx="1643062" cy="24749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56" name="Рисунок 42"/>
          <p:cNvPicPr>
            <a:picLocks noChangeAspect="1" noChangeArrowheads="1"/>
          </p:cNvPicPr>
          <p:nvPr/>
        </p:nvPicPr>
        <p:blipFill>
          <a:blip r:embed="rId7" cstate="print">
            <a:lum bright="-12000" contrast="42000"/>
          </a:blip>
          <a:srcRect/>
          <a:stretch>
            <a:fillRect/>
          </a:stretch>
        </p:blipFill>
        <p:spPr bwMode="auto">
          <a:xfrm>
            <a:off x="4643438" y="2643182"/>
            <a:ext cx="1928813" cy="25368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57" name="Рисунок 7" descr="http://ds2483.msk.ru/pic/logoped25-6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58016" y="2714620"/>
            <a:ext cx="2071687" cy="25320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Заголовок 1"/>
          <p:cNvSpPr txBox="1">
            <a:spLocks/>
          </p:cNvSpPr>
          <p:nvPr/>
        </p:nvSpPr>
        <p:spPr>
          <a:xfrm>
            <a:off x="285720" y="2143116"/>
            <a:ext cx="8229600" cy="714380"/>
          </a:xfrm>
          <a:prstGeom prst="rect">
            <a:avLst/>
          </a:prstGeom>
        </p:spPr>
        <p:txBody>
          <a:bodyPr anchor="ctr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0" hangingPunct="0">
              <a:defRPr/>
            </a:pPr>
            <a:r>
              <a:rPr lang="ru-RU" sz="24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  <a:ea typeface="+mj-ea"/>
                <a:cs typeface="+mj-cs"/>
              </a:rPr>
              <a:t>2. АРТИКУЛЯЦИОННЫЕ УПРАЖНЕНИЯ</a:t>
            </a:r>
          </a:p>
        </p:txBody>
      </p:sp>
      <p:pic>
        <p:nvPicPr>
          <p:cNvPr id="15" name="Рисунок 1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282" y="5370586"/>
            <a:ext cx="2495550" cy="14874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50"/>
          <p:cNvPicPr>
            <a:picLocks noChangeAspect="1" noChangeArrowheads="1"/>
          </p:cNvPicPr>
          <p:nvPr/>
        </p:nvPicPr>
        <p:blipFill>
          <a:blip r:embed="rId10" cstate="print">
            <a:lum bright="-6000" contrast="54000"/>
          </a:blip>
          <a:srcRect/>
          <a:stretch>
            <a:fillRect/>
          </a:stretch>
        </p:blipFill>
        <p:spPr bwMode="auto">
          <a:xfrm>
            <a:off x="4286248" y="5214950"/>
            <a:ext cx="2438400" cy="15001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0" descr="дудочка"/>
          <p:cNvPicPr>
            <a:picLocks noChangeAspect="1" noChangeArrowheads="1"/>
          </p:cNvPicPr>
          <p:nvPr/>
        </p:nvPicPr>
        <p:blipFill>
          <a:blip r:embed="rId4" cstate="print">
            <a:lum bright="6000" contrast="24000"/>
          </a:blip>
          <a:srcRect/>
          <a:stretch>
            <a:fillRect/>
          </a:stretch>
        </p:blipFill>
        <p:spPr bwMode="auto">
          <a:xfrm>
            <a:off x="381000" y="2514600"/>
            <a:ext cx="7772400" cy="1755775"/>
          </a:xfrm>
          <a:prstGeom prst="rect">
            <a:avLst/>
          </a:prstGeom>
          <a:noFill/>
          <a:ln w="76200">
            <a:solidFill>
              <a:srgbClr val="FFC000"/>
            </a:solidFill>
            <a:miter lim="800000"/>
            <a:headEnd/>
            <a:tailEnd/>
          </a:ln>
        </p:spPr>
      </p:pic>
      <p:pic>
        <p:nvPicPr>
          <p:cNvPr id="10243" name="Picture 11" descr="заборчик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1000" y="304800"/>
            <a:ext cx="7772400" cy="1770063"/>
          </a:xfrm>
          <a:prstGeom prst="rect">
            <a:avLst/>
          </a:prstGeom>
          <a:noFill/>
          <a:ln w="76200">
            <a:solidFill>
              <a:srgbClr val="FFC000"/>
            </a:solidFill>
            <a:miter lim="800000"/>
            <a:headEnd/>
            <a:tailEnd/>
          </a:ln>
        </p:spPr>
      </p:pic>
      <p:pic>
        <p:nvPicPr>
          <p:cNvPr id="10244" name="Picture 13" descr="блинчик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1000" y="4724400"/>
            <a:ext cx="7848600" cy="1820863"/>
          </a:xfrm>
          <a:prstGeom prst="rect">
            <a:avLst/>
          </a:prstGeom>
          <a:noFill/>
          <a:ln w="76200">
            <a:solidFill>
              <a:srgbClr val="FFC000"/>
            </a:solidFill>
            <a:miter lim="800000"/>
            <a:headEnd/>
            <a:tailEnd/>
          </a:ln>
        </p:spPr>
      </p:pic>
      <p:sp>
        <p:nvSpPr>
          <p:cNvPr id="10245" name="Line 14"/>
          <p:cNvSpPr>
            <a:spLocks noChangeShapeType="1"/>
          </p:cNvSpPr>
          <p:nvPr/>
        </p:nvSpPr>
        <p:spPr bwMode="auto">
          <a:xfrm>
            <a:off x="0" y="0"/>
            <a:ext cx="0" cy="6858000"/>
          </a:xfrm>
          <a:prstGeom prst="line">
            <a:avLst/>
          </a:prstGeom>
          <a:noFill/>
          <a:ln w="9525">
            <a:solidFill>
              <a:srgbClr val="0099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159" name="Oval 15"/>
          <p:cNvSpPr>
            <a:spLocks noChangeArrowheads="1"/>
          </p:cNvSpPr>
          <p:nvPr/>
        </p:nvSpPr>
        <p:spPr bwMode="auto">
          <a:xfrm>
            <a:off x="8077200" y="1219200"/>
            <a:ext cx="1066800" cy="1066800"/>
          </a:xfrm>
          <a:prstGeom prst="ellipse">
            <a:avLst/>
          </a:pr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6600" b="1">
                <a:solidFill>
                  <a:srgbClr val="ABE7F3"/>
                </a:solidFill>
              </a:rPr>
              <a:t>1</a:t>
            </a:r>
          </a:p>
        </p:txBody>
      </p:sp>
      <p:sp>
        <p:nvSpPr>
          <p:cNvPr id="6160" name="Oval 16"/>
          <p:cNvSpPr>
            <a:spLocks noChangeArrowheads="1"/>
          </p:cNvSpPr>
          <p:nvPr/>
        </p:nvSpPr>
        <p:spPr bwMode="auto">
          <a:xfrm>
            <a:off x="8077200" y="3505200"/>
            <a:ext cx="1066800" cy="1066800"/>
          </a:xfrm>
          <a:prstGeom prst="ellipse">
            <a:avLst/>
          </a:pr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6600" b="1">
                <a:solidFill>
                  <a:srgbClr val="ABE7F3"/>
                </a:solidFill>
              </a:rPr>
              <a:t>1</a:t>
            </a:r>
          </a:p>
        </p:txBody>
      </p:sp>
      <p:sp>
        <p:nvSpPr>
          <p:cNvPr id="6161" name="Oval 17"/>
          <p:cNvSpPr>
            <a:spLocks noChangeArrowheads="1"/>
          </p:cNvSpPr>
          <p:nvPr/>
        </p:nvSpPr>
        <p:spPr bwMode="auto">
          <a:xfrm>
            <a:off x="8077200" y="5638800"/>
            <a:ext cx="1066800" cy="1066800"/>
          </a:xfrm>
          <a:prstGeom prst="ellipse">
            <a:avLst/>
          </a:pr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6600" b="1">
                <a:solidFill>
                  <a:srgbClr val="ABE7F3"/>
                </a:solidFill>
              </a:rPr>
              <a:t>1</a:t>
            </a:r>
          </a:p>
        </p:txBody>
      </p:sp>
      <p:sp>
        <p:nvSpPr>
          <p:cNvPr id="6169" name="Oval 25"/>
          <p:cNvSpPr>
            <a:spLocks noChangeArrowheads="1"/>
          </p:cNvSpPr>
          <p:nvPr/>
        </p:nvSpPr>
        <p:spPr bwMode="auto">
          <a:xfrm>
            <a:off x="8077200" y="1219200"/>
            <a:ext cx="1066800" cy="1066800"/>
          </a:xfrm>
          <a:prstGeom prst="ellipse">
            <a:avLst/>
          </a:pr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6600" b="1">
                <a:solidFill>
                  <a:srgbClr val="ABE7F3"/>
                </a:solidFill>
              </a:rPr>
              <a:t>2</a:t>
            </a:r>
          </a:p>
        </p:txBody>
      </p:sp>
      <p:sp>
        <p:nvSpPr>
          <p:cNvPr id="6170" name="Oval 26"/>
          <p:cNvSpPr>
            <a:spLocks noChangeArrowheads="1"/>
          </p:cNvSpPr>
          <p:nvPr/>
        </p:nvSpPr>
        <p:spPr bwMode="auto">
          <a:xfrm>
            <a:off x="8077200" y="1219200"/>
            <a:ext cx="1066800" cy="1066800"/>
          </a:xfrm>
          <a:prstGeom prst="ellipse">
            <a:avLst/>
          </a:pr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6600" b="1">
                <a:solidFill>
                  <a:srgbClr val="ABE7F3"/>
                </a:solidFill>
              </a:rPr>
              <a:t>3</a:t>
            </a:r>
          </a:p>
        </p:txBody>
      </p:sp>
      <p:sp>
        <p:nvSpPr>
          <p:cNvPr id="6171" name="Oval 27"/>
          <p:cNvSpPr>
            <a:spLocks noChangeArrowheads="1"/>
          </p:cNvSpPr>
          <p:nvPr/>
        </p:nvSpPr>
        <p:spPr bwMode="auto">
          <a:xfrm>
            <a:off x="8077200" y="1219200"/>
            <a:ext cx="1066800" cy="1066800"/>
          </a:xfrm>
          <a:prstGeom prst="ellipse">
            <a:avLst/>
          </a:pr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6600" b="1">
                <a:solidFill>
                  <a:srgbClr val="ABE7F3"/>
                </a:solidFill>
              </a:rPr>
              <a:t>4</a:t>
            </a:r>
          </a:p>
        </p:txBody>
      </p:sp>
      <p:sp>
        <p:nvSpPr>
          <p:cNvPr id="6172" name="Oval 28"/>
          <p:cNvSpPr>
            <a:spLocks noChangeArrowheads="1"/>
          </p:cNvSpPr>
          <p:nvPr/>
        </p:nvSpPr>
        <p:spPr bwMode="auto">
          <a:xfrm>
            <a:off x="8077200" y="1219200"/>
            <a:ext cx="1066800" cy="1066800"/>
          </a:xfrm>
          <a:prstGeom prst="ellipse">
            <a:avLst/>
          </a:pr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6600" b="1">
                <a:solidFill>
                  <a:srgbClr val="ABE7F3"/>
                </a:solidFill>
              </a:rPr>
              <a:t>5</a:t>
            </a:r>
          </a:p>
        </p:txBody>
      </p:sp>
      <p:sp>
        <p:nvSpPr>
          <p:cNvPr id="6173" name="Oval 29"/>
          <p:cNvSpPr>
            <a:spLocks noChangeArrowheads="1"/>
          </p:cNvSpPr>
          <p:nvPr/>
        </p:nvSpPr>
        <p:spPr bwMode="auto">
          <a:xfrm>
            <a:off x="8077200" y="1219200"/>
            <a:ext cx="1066800" cy="1066800"/>
          </a:xfrm>
          <a:prstGeom prst="ellipse">
            <a:avLst/>
          </a:pr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6600" b="1">
                <a:solidFill>
                  <a:srgbClr val="ABE7F3"/>
                </a:solidFill>
              </a:rPr>
              <a:t>6</a:t>
            </a:r>
          </a:p>
        </p:txBody>
      </p:sp>
      <p:sp>
        <p:nvSpPr>
          <p:cNvPr id="6174" name="Oval 30"/>
          <p:cNvSpPr>
            <a:spLocks noChangeArrowheads="1"/>
          </p:cNvSpPr>
          <p:nvPr/>
        </p:nvSpPr>
        <p:spPr bwMode="auto">
          <a:xfrm>
            <a:off x="8077200" y="1219200"/>
            <a:ext cx="1066800" cy="1066800"/>
          </a:xfrm>
          <a:prstGeom prst="ellipse">
            <a:avLst/>
          </a:pr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6600" b="1">
                <a:solidFill>
                  <a:srgbClr val="ABE7F3"/>
                </a:solidFill>
              </a:rPr>
              <a:t>7</a:t>
            </a:r>
          </a:p>
        </p:txBody>
      </p:sp>
      <p:sp>
        <p:nvSpPr>
          <p:cNvPr id="6175" name="Oval 31"/>
          <p:cNvSpPr>
            <a:spLocks noChangeArrowheads="1"/>
          </p:cNvSpPr>
          <p:nvPr/>
        </p:nvSpPr>
        <p:spPr bwMode="auto">
          <a:xfrm>
            <a:off x="8077200" y="1219200"/>
            <a:ext cx="1066800" cy="1066800"/>
          </a:xfrm>
          <a:prstGeom prst="ellipse">
            <a:avLst/>
          </a:pr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6600" b="1">
                <a:solidFill>
                  <a:srgbClr val="ABE7F3"/>
                </a:solidFill>
              </a:rPr>
              <a:t>8</a:t>
            </a:r>
          </a:p>
        </p:txBody>
      </p:sp>
      <p:sp>
        <p:nvSpPr>
          <p:cNvPr id="6176" name="Oval 32"/>
          <p:cNvSpPr>
            <a:spLocks noChangeArrowheads="1"/>
          </p:cNvSpPr>
          <p:nvPr/>
        </p:nvSpPr>
        <p:spPr bwMode="auto">
          <a:xfrm>
            <a:off x="8077200" y="1219200"/>
            <a:ext cx="1066800" cy="1066800"/>
          </a:xfrm>
          <a:prstGeom prst="ellipse">
            <a:avLst/>
          </a:pr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6600" b="1">
                <a:solidFill>
                  <a:srgbClr val="ABE7F3"/>
                </a:solidFill>
              </a:rPr>
              <a:t>9</a:t>
            </a:r>
          </a:p>
        </p:txBody>
      </p:sp>
      <p:sp>
        <p:nvSpPr>
          <p:cNvPr id="6177" name="Oval 33"/>
          <p:cNvSpPr>
            <a:spLocks noChangeArrowheads="1"/>
          </p:cNvSpPr>
          <p:nvPr/>
        </p:nvSpPr>
        <p:spPr bwMode="auto">
          <a:xfrm>
            <a:off x="8077200" y="1219200"/>
            <a:ext cx="1066800" cy="1066800"/>
          </a:xfrm>
          <a:prstGeom prst="ellipse">
            <a:avLst/>
          </a:pr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6600" b="1">
                <a:solidFill>
                  <a:srgbClr val="ABE7F3"/>
                </a:solidFill>
              </a:rPr>
              <a:t>10</a:t>
            </a:r>
          </a:p>
        </p:txBody>
      </p:sp>
      <p:sp>
        <p:nvSpPr>
          <p:cNvPr id="6181" name="Oval 37"/>
          <p:cNvSpPr>
            <a:spLocks noChangeArrowheads="1"/>
          </p:cNvSpPr>
          <p:nvPr/>
        </p:nvSpPr>
        <p:spPr bwMode="auto">
          <a:xfrm>
            <a:off x="8077200" y="3505200"/>
            <a:ext cx="1066800" cy="1066800"/>
          </a:xfrm>
          <a:prstGeom prst="ellipse">
            <a:avLst/>
          </a:pr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6600" b="1">
                <a:solidFill>
                  <a:srgbClr val="ABE7F3"/>
                </a:solidFill>
              </a:rPr>
              <a:t>2</a:t>
            </a:r>
          </a:p>
        </p:txBody>
      </p:sp>
      <p:sp>
        <p:nvSpPr>
          <p:cNvPr id="6182" name="Oval 38"/>
          <p:cNvSpPr>
            <a:spLocks noChangeArrowheads="1"/>
          </p:cNvSpPr>
          <p:nvPr/>
        </p:nvSpPr>
        <p:spPr bwMode="auto">
          <a:xfrm>
            <a:off x="8077200" y="3505200"/>
            <a:ext cx="1066800" cy="1066800"/>
          </a:xfrm>
          <a:prstGeom prst="ellipse">
            <a:avLst/>
          </a:pr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6600" b="1">
                <a:solidFill>
                  <a:srgbClr val="ABE7F3"/>
                </a:solidFill>
              </a:rPr>
              <a:t>3</a:t>
            </a:r>
          </a:p>
        </p:txBody>
      </p:sp>
      <p:sp>
        <p:nvSpPr>
          <p:cNvPr id="6183" name="Oval 39"/>
          <p:cNvSpPr>
            <a:spLocks noChangeArrowheads="1"/>
          </p:cNvSpPr>
          <p:nvPr/>
        </p:nvSpPr>
        <p:spPr bwMode="auto">
          <a:xfrm>
            <a:off x="8077200" y="3505200"/>
            <a:ext cx="1066800" cy="1066800"/>
          </a:xfrm>
          <a:prstGeom prst="ellipse">
            <a:avLst/>
          </a:pr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6600" b="1">
                <a:solidFill>
                  <a:srgbClr val="ABE7F3"/>
                </a:solidFill>
              </a:rPr>
              <a:t>4</a:t>
            </a:r>
          </a:p>
        </p:txBody>
      </p:sp>
      <p:sp>
        <p:nvSpPr>
          <p:cNvPr id="6184" name="Oval 40"/>
          <p:cNvSpPr>
            <a:spLocks noChangeArrowheads="1"/>
          </p:cNvSpPr>
          <p:nvPr/>
        </p:nvSpPr>
        <p:spPr bwMode="auto">
          <a:xfrm>
            <a:off x="8077200" y="3505200"/>
            <a:ext cx="1066800" cy="1066800"/>
          </a:xfrm>
          <a:prstGeom prst="ellipse">
            <a:avLst/>
          </a:pr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6600" b="1">
                <a:solidFill>
                  <a:srgbClr val="ABE7F3"/>
                </a:solidFill>
              </a:rPr>
              <a:t>5</a:t>
            </a:r>
          </a:p>
        </p:txBody>
      </p:sp>
      <p:sp>
        <p:nvSpPr>
          <p:cNvPr id="6185" name="Oval 41"/>
          <p:cNvSpPr>
            <a:spLocks noChangeArrowheads="1"/>
          </p:cNvSpPr>
          <p:nvPr/>
        </p:nvSpPr>
        <p:spPr bwMode="auto">
          <a:xfrm>
            <a:off x="8077200" y="3505200"/>
            <a:ext cx="1066800" cy="1066800"/>
          </a:xfrm>
          <a:prstGeom prst="ellipse">
            <a:avLst/>
          </a:pr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6600" b="1">
                <a:solidFill>
                  <a:srgbClr val="ABE7F3"/>
                </a:solidFill>
              </a:rPr>
              <a:t>6</a:t>
            </a:r>
          </a:p>
        </p:txBody>
      </p:sp>
      <p:sp>
        <p:nvSpPr>
          <p:cNvPr id="6186" name="Oval 42"/>
          <p:cNvSpPr>
            <a:spLocks noChangeArrowheads="1"/>
          </p:cNvSpPr>
          <p:nvPr/>
        </p:nvSpPr>
        <p:spPr bwMode="auto">
          <a:xfrm>
            <a:off x="8077200" y="3505200"/>
            <a:ext cx="1066800" cy="1066800"/>
          </a:xfrm>
          <a:prstGeom prst="ellipse">
            <a:avLst/>
          </a:pr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6600" b="1">
                <a:solidFill>
                  <a:srgbClr val="ABE7F3"/>
                </a:solidFill>
              </a:rPr>
              <a:t>7</a:t>
            </a:r>
          </a:p>
        </p:txBody>
      </p:sp>
      <p:sp>
        <p:nvSpPr>
          <p:cNvPr id="6187" name="Oval 43"/>
          <p:cNvSpPr>
            <a:spLocks noChangeArrowheads="1"/>
          </p:cNvSpPr>
          <p:nvPr/>
        </p:nvSpPr>
        <p:spPr bwMode="auto">
          <a:xfrm>
            <a:off x="8077200" y="3505200"/>
            <a:ext cx="1066800" cy="1066800"/>
          </a:xfrm>
          <a:prstGeom prst="ellipse">
            <a:avLst/>
          </a:pr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6600" b="1">
                <a:solidFill>
                  <a:srgbClr val="ABE7F3"/>
                </a:solidFill>
              </a:rPr>
              <a:t>8</a:t>
            </a:r>
          </a:p>
        </p:txBody>
      </p:sp>
      <p:sp>
        <p:nvSpPr>
          <p:cNvPr id="6188" name="Oval 44"/>
          <p:cNvSpPr>
            <a:spLocks noChangeArrowheads="1"/>
          </p:cNvSpPr>
          <p:nvPr/>
        </p:nvSpPr>
        <p:spPr bwMode="auto">
          <a:xfrm>
            <a:off x="8077200" y="3505200"/>
            <a:ext cx="1066800" cy="1066800"/>
          </a:xfrm>
          <a:prstGeom prst="ellipse">
            <a:avLst/>
          </a:pr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6600" b="1">
                <a:solidFill>
                  <a:srgbClr val="ABE7F3"/>
                </a:solidFill>
              </a:rPr>
              <a:t>9</a:t>
            </a:r>
          </a:p>
        </p:txBody>
      </p:sp>
      <p:sp>
        <p:nvSpPr>
          <p:cNvPr id="6189" name="Oval 45"/>
          <p:cNvSpPr>
            <a:spLocks noChangeArrowheads="1"/>
          </p:cNvSpPr>
          <p:nvPr/>
        </p:nvSpPr>
        <p:spPr bwMode="auto">
          <a:xfrm>
            <a:off x="8077200" y="3505200"/>
            <a:ext cx="1066800" cy="1066800"/>
          </a:xfrm>
          <a:prstGeom prst="ellipse">
            <a:avLst/>
          </a:pr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6600" b="1">
                <a:solidFill>
                  <a:srgbClr val="ABE7F3"/>
                </a:solidFill>
              </a:rPr>
              <a:t>10</a:t>
            </a:r>
          </a:p>
        </p:txBody>
      </p:sp>
      <p:sp>
        <p:nvSpPr>
          <p:cNvPr id="6190" name="Oval 46"/>
          <p:cNvSpPr>
            <a:spLocks noChangeArrowheads="1"/>
          </p:cNvSpPr>
          <p:nvPr/>
        </p:nvSpPr>
        <p:spPr bwMode="auto">
          <a:xfrm>
            <a:off x="8077200" y="5638800"/>
            <a:ext cx="1066800" cy="1066800"/>
          </a:xfrm>
          <a:prstGeom prst="ellipse">
            <a:avLst/>
          </a:pr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6600" b="1">
                <a:solidFill>
                  <a:srgbClr val="ABE7F3"/>
                </a:solidFill>
              </a:rPr>
              <a:t>2</a:t>
            </a:r>
          </a:p>
        </p:txBody>
      </p:sp>
      <p:sp>
        <p:nvSpPr>
          <p:cNvPr id="6191" name="Oval 47"/>
          <p:cNvSpPr>
            <a:spLocks noChangeArrowheads="1"/>
          </p:cNvSpPr>
          <p:nvPr/>
        </p:nvSpPr>
        <p:spPr bwMode="auto">
          <a:xfrm>
            <a:off x="8077200" y="5638800"/>
            <a:ext cx="1066800" cy="1066800"/>
          </a:xfrm>
          <a:prstGeom prst="ellipse">
            <a:avLst/>
          </a:pr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6600" b="1">
                <a:solidFill>
                  <a:srgbClr val="ABE7F3"/>
                </a:solidFill>
              </a:rPr>
              <a:t>3</a:t>
            </a:r>
          </a:p>
        </p:txBody>
      </p:sp>
      <p:sp>
        <p:nvSpPr>
          <p:cNvPr id="6192" name="Oval 48"/>
          <p:cNvSpPr>
            <a:spLocks noChangeArrowheads="1"/>
          </p:cNvSpPr>
          <p:nvPr/>
        </p:nvSpPr>
        <p:spPr bwMode="auto">
          <a:xfrm>
            <a:off x="8077200" y="5638800"/>
            <a:ext cx="1066800" cy="1066800"/>
          </a:xfrm>
          <a:prstGeom prst="ellipse">
            <a:avLst/>
          </a:pr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6600" b="1">
                <a:solidFill>
                  <a:srgbClr val="ABE7F3"/>
                </a:solidFill>
              </a:rPr>
              <a:t>4</a:t>
            </a:r>
          </a:p>
        </p:txBody>
      </p:sp>
      <p:sp>
        <p:nvSpPr>
          <p:cNvPr id="6193" name="Oval 49"/>
          <p:cNvSpPr>
            <a:spLocks noChangeArrowheads="1"/>
          </p:cNvSpPr>
          <p:nvPr/>
        </p:nvSpPr>
        <p:spPr bwMode="auto">
          <a:xfrm>
            <a:off x="8077200" y="5638800"/>
            <a:ext cx="1066800" cy="1066800"/>
          </a:xfrm>
          <a:prstGeom prst="ellipse">
            <a:avLst/>
          </a:pr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6600" b="1">
                <a:solidFill>
                  <a:srgbClr val="ABE7F3"/>
                </a:solidFill>
              </a:rPr>
              <a:t>5</a:t>
            </a:r>
          </a:p>
        </p:txBody>
      </p:sp>
      <p:sp>
        <p:nvSpPr>
          <p:cNvPr id="6194" name="Oval 50"/>
          <p:cNvSpPr>
            <a:spLocks noChangeArrowheads="1"/>
          </p:cNvSpPr>
          <p:nvPr/>
        </p:nvSpPr>
        <p:spPr bwMode="auto">
          <a:xfrm>
            <a:off x="8077200" y="5638800"/>
            <a:ext cx="1066800" cy="1066800"/>
          </a:xfrm>
          <a:prstGeom prst="ellipse">
            <a:avLst/>
          </a:pr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6600" b="1">
                <a:solidFill>
                  <a:srgbClr val="ABE7F3"/>
                </a:solidFill>
              </a:rPr>
              <a:t>6</a:t>
            </a:r>
          </a:p>
        </p:txBody>
      </p:sp>
      <p:sp>
        <p:nvSpPr>
          <p:cNvPr id="6195" name="Oval 51"/>
          <p:cNvSpPr>
            <a:spLocks noChangeArrowheads="1"/>
          </p:cNvSpPr>
          <p:nvPr/>
        </p:nvSpPr>
        <p:spPr bwMode="auto">
          <a:xfrm>
            <a:off x="8077200" y="5638800"/>
            <a:ext cx="1066800" cy="1066800"/>
          </a:xfrm>
          <a:prstGeom prst="ellipse">
            <a:avLst/>
          </a:pr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6600" b="1">
                <a:solidFill>
                  <a:srgbClr val="ABE7F3"/>
                </a:solidFill>
              </a:rPr>
              <a:t>7</a:t>
            </a:r>
          </a:p>
        </p:txBody>
      </p:sp>
      <p:sp>
        <p:nvSpPr>
          <p:cNvPr id="6196" name="Oval 52"/>
          <p:cNvSpPr>
            <a:spLocks noChangeArrowheads="1"/>
          </p:cNvSpPr>
          <p:nvPr/>
        </p:nvSpPr>
        <p:spPr bwMode="auto">
          <a:xfrm>
            <a:off x="8077200" y="5638800"/>
            <a:ext cx="1066800" cy="1066800"/>
          </a:xfrm>
          <a:prstGeom prst="ellipse">
            <a:avLst/>
          </a:pr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6600" b="1">
                <a:solidFill>
                  <a:srgbClr val="ABE7F3"/>
                </a:solidFill>
              </a:rPr>
              <a:t>8</a:t>
            </a:r>
          </a:p>
        </p:txBody>
      </p:sp>
      <p:sp>
        <p:nvSpPr>
          <p:cNvPr id="6197" name="Oval 53"/>
          <p:cNvSpPr>
            <a:spLocks noChangeArrowheads="1"/>
          </p:cNvSpPr>
          <p:nvPr/>
        </p:nvSpPr>
        <p:spPr bwMode="auto">
          <a:xfrm>
            <a:off x="8077200" y="5638800"/>
            <a:ext cx="1066800" cy="1066800"/>
          </a:xfrm>
          <a:prstGeom prst="ellipse">
            <a:avLst/>
          </a:pr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6600" b="1">
                <a:solidFill>
                  <a:srgbClr val="ABE7F3"/>
                </a:solidFill>
              </a:rPr>
              <a:t>9</a:t>
            </a:r>
          </a:p>
        </p:txBody>
      </p:sp>
      <p:sp>
        <p:nvSpPr>
          <p:cNvPr id="6198" name="Oval 54"/>
          <p:cNvSpPr>
            <a:spLocks noChangeArrowheads="1"/>
          </p:cNvSpPr>
          <p:nvPr/>
        </p:nvSpPr>
        <p:spPr bwMode="auto">
          <a:xfrm>
            <a:off x="8077200" y="5638800"/>
            <a:ext cx="1066800" cy="1066800"/>
          </a:xfrm>
          <a:prstGeom prst="ellipse">
            <a:avLst/>
          </a:pr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6600" b="1">
                <a:solidFill>
                  <a:srgbClr val="ABE7F3"/>
                </a:solidFill>
              </a:rPr>
              <a:t>10</a:t>
            </a:r>
          </a:p>
        </p:txBody>
      </p:sp>
      <p:sp>
        <p:nvSpPr>
          <p:cNvPr id="6199" name="AutoShape 55"/>
          <p:cNvSpPr>
            <a:spLocks noChangeArrowheads="1"/>
          </p:cNvSpPr>
          <p:nvPr/>
        </p:nvSpPr>
        <p:spPr bwMode="auto">
          <a:xfrm>
            <a:off x="8077200" y="1219200"/>
            <a:ext cx="1066800" cy="1066800"/>
          </a:xfrm>
          <a:prstGeom prst="smileyFace">
            <a:avLst>
              <a:gd name="adj" fmla="val 4653"/>
            </a:avLst>
          </a:prstGeom>
          <a:solidFill>
            <a:srgbClr val="CC0000"/>
          </a:soli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endParaRPr lang="ru-RU"/>
          </a:p>
        </p:txBody>
      </p:sp>
      <p:sp>
        <p:nvSpPr>
          <p:cNvPr id="6200" name="AutoShape 56"/>
          <p:cNvSpPr>
            <a:spLocks noChangeArrowheads="1"/>
          </p:cNvSpPr>
          <p:nvPr/>
        </p:nvSpPr>
        <p:spPr bwMode="auto">
          <a:xfrm>
            <a:off x="8077200" y="3505200"/>
            <a:ext cx="1066800" cy="1066800"/>
          </a:xfrm>
          <a:prstGeom prst="smileyFace">
            <a:avLst>
              <a:gd name="adj" fmla="val 4653"/>
            </a:avLst>
          </a:prstGeom>
          <a:solidFill>
            <a:srgbClr val="CC0000"/>
          </a:soli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endParaRPr lang="ru-RU"/>
          </a:p>
        </p:txBody>
      </p:sp>
      <p:sp>
        <p:nvSpPr>
          <p:cNvPr id="6201" name="AutoShape 57"/>
          <p:cNvSpPr>
            <a:spLocks noChangeArrowheads="1"/>
          </p:cNvSpPr>
          <p:nvPr/>
        </p:nvSpPr>
        <p:spPr bwMode="auto">
          <a:xfrm>
            <a:off x="8077200" y="5638800"/>
            <a:ext cx="1066800" cy="1066800"/>
          </a:xfrm>
          <a:prstGeom prst="smileyFace">
            <a:avLst>
              <a:gd name="adj" fmla="val 4653"/>
            </a:avLst>
          </a:prstGeom>
          <a:solidFill>
            <a:srgbClr val="CC0000"/>
          </a:soli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endParaRPr lang="ru-RU"/>
          </a:p>
        </p:txBody>
      </p:sp>
      <p:sp>
        <p:nvSpPr>
          <p:cNvPr id="10279" name="Rectangle 58"/>
          <p:cNvSpPr>
            <a:spLocks noChangeArrowheads="1"/>
          </p:cNvSpPr>
          <p:nvPr/>
        </p:nvSpPr>
        <p:spPr bwMode="auto">
          <a:xfrm>
            <a:off x="2667000" y="2514600"/>
            <a:ext cx="3352800" cy="17526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ru-RU" sz="1600" b="1" dirty="0">
                <a:solidFill>
                  <a:srgbClr val="CC0000"/>
                </a:solidFill>
                <a:latin typeface="Bookman Old Style" pitchFamily="18" charset="0"/>
              </a:rPr>
              <a:t>«Дудочка» </a:t>
            </a:r>
            <a:r>
              <a:rPr lang="ru-RU" sz="1600" dirty="0">
                <a:solidFill>
                  <a:srgbClr val="CC0000"/>
                </a:solidFill>
                <a:latin typeface="Bookman Old Style" pitchFamily="18" charset="0"/>
              </a:rPr>
              <a:t>(«Хоботок»)</a:t>
            </a:r>
          </a:p>
          <a:p>
            <a:endParaRPr lang="ru-RU" sz="1600" dirty="0">
              <a:solidFill>
                <a:srgbClr val="CC0000"/>
              </a:solidFill>
              <a:latin typeface="Bookman Old Style" pitchFamily="18" charset="0"/>
            </a:endParaRPr>
          </a:p>
          <a:p>
            <a:pPr>
              <a:buFontTx/>
              <a:buChar char="•"/>
            </a:pPr>
            <a:r>
              <a:rPr lang="ru-RU" sz="1600" dirty="0">
                <a:solidFill>
                  <a:srgbClr val="002060"/>
                </a:solidFill>
                <a:latin typeface="Bookman Old Style" pitchFamily="18" charset="0"/>
              </a:rPr>
              <a:t> С напряжением вытянуть </a:t>
            </a:r>
          </a:p>
          <a:p>
            <a:r>
              <a:rPr lang="ru-RU" sz="1600" dirty="0">
                <a:solidFill>
                  <a:srgbClr val="002060"/>
                </a:solidFill>
                <a:latin typeface="Bookman Old Style" pitchFamily="18" charset="0"/>
              </a:rPr>
              <a:t>губы вперед (зубы сомкнуты</a:t>
            </a:r>
            <a:r>
              <a:rPr lang="ru-RU" dirty="0">
                <a:solidFill>
                  <a:srgbClr val="002060"/>
                </a:solidFill>
                <a:latin typeface="Bookman Old Style" pitchFamily="18" charset="0"/>
              </a:rPr>
              <a:t>)</a:t>
            </a:r>
          </a:p>
        </p:txBody>
      </p:sp>
      <p:sp>
        <p:nvSpPr>
          <p:cNvPr id="10280" name="Rectangle 59"/>
          <p:cNvSpPr>
            <a:spLocks noChangeArrowheads="1"/>
          </p:cNvSpPr>
          <p:nvPr/>
        </p:nvSpPr>
        <p:spPr bwMode="auto">
          <a:xfrm>
            <a:off x="2590800" y="304800"/>
            <a:ext cx="3429000" cy="17526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ru-RU" sz="2400" b="1" dirty="0">
                <a:solidFill>
                  <a:srgbClr val="CC0000"/>
                </a:solidFill>
                <a:latin typeface="Comic Sans MS" pitchFamily="66" charset="0"/>
              </a:rPr>
              <a:t>	</a:t>
            </a:r>
            <a:endParaRPr lang="ru-RU" sz="2400" b="1" dirty="0">
              <a:solidFill>
                <a:srgbClr val="CC0000"/>
              </a:solidFill>
              <a:latin typeface="Book Antiqua" pitchFamily="18" charset="0"/>
            </a:endParaRPr>
          </a:p>
          <a:p>
            <a:r>
              <a:rPr lang="ru-RU" sz="1600" b="1" dirty="0">
                <a:solidFill>
                  <a:srgbClr val="CC0000"/>
                </a:solidFill>
                <a:latin typeface="Bookman Old Style" pitchFamily="18" charset="0"/>
              </a:rPr>
              <a:t>«Улыбка» </a:t>
            </a:r>
            <a:r>
              <a:rPr lang="ru-RU" sz="1600" dirty="0">
                <a:solidFill>
                  <a:srgbClr val="CC0000"/>
                </a:solidFill>
                <a:latin typeface="Bookman Old Style" pitchFamily="18" charset="0"/>
              </a:rPr>
              <a:t>(«Заборчик»)</a:t>
            </a:r>
          </a:p>
          <a:p>
            <a:endParaRPr lang="ru-RU" sz="1600" dirty="0">
              <a:solidFill>
                <a:srgbClr val="002060"/>
              </a:solidFill>
              <a:latin typeface="Bookman Old Style" pitchFamily="18" charset="0"/>
            </a:endParaRPr>
          </a:p>
          <a:p>
            <a:pPr>
              <a:buFontTx/>
              <a:buChar char="•"/>
            </a:pPr>
            <a:r>
              <a:rPr lang="ru-RU" sz="1600" b="1" dirty="0">
                <a:solidFill>
                  <a:srgbClr val="002060"/>
                </a:solidFill>
                <a:latin typeface="Bookman Old Style" pitchFamily="18" charset="0"/>
              </a:rPr>
              <a:t> </a:t>
            </a:r>
            <a:r>
              <a:rPr lang="ru-RU" sz="1600" dirty="0">
                <a:solidFill>
                  <a:srgbClr val="002060"/>
                </a:solidFill>
                <a:latin typeface="Bookman Old Style" pitchFamily="18" charset="0"/>
              </a:rPr>
              <a:t>Улыбнуться с напряжением, </a:t>
            </a:r>
          </a:p>
          <a:p>
            <a:r>
              <a:rPr lang="ru-RU" sz="1600" dirty="0">
                <a:solidFill>
                  <a:srgbClr val="002060"/>
                </a:solidFill>
                <a:latin typeface="Bookman Old Style" pitchFamily="18" charset="0"/>
              </a:rPr>
              <a:t>обнажив сомкнутые зубы</a:t>
            </a:r>
          </a:p>
        </p:txBody>
      </p:sp>
      <p:pic>
        <p:nvPicPr>
          <p:cNvPr id="6205" name="волшебство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924800" y="6553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06" name="волшебство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924800" y="22098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07" name="волшебство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924800" y="43434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4" name="Рисунок 44" descr="http://vashlogoped-online.ru/wp-content/uploads/2013/05/trubochka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096000" y="2514600"/>
            <a:ext cx="2024063" cy="177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5" name="Рисунок 12" descr="http://mirsovetov.ru/images/2789/1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019800" y="457200"/>
            <a:ext cx="202565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6" name="Рисунок 28"/>
          <p:cNvPicPr>
            <a:picLocks noChangeAspect="1" noChangeArrowheads="1"/>
          </p:cNvPicPr>
          <p:nvPr/>
        </p:nvPicPr>
        <p:blipFill>
          <a:blip r:embed="rId10" cstate="print">
            <a:lum bright="-6000" contrast="48000"/>
          </a:blip>
          <a:srcRect/>
          <a:stretch>
            <a:fillRect/>
          </a:stretch>
        </p:blipFill>
        <p:spPr bwMode="auto">
          <a:xfrm>
            <a:off x="685800" y="533400"/>
            <a:ext cx="1828800" cy="139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7" name="Рисунок 2"/>
          <p:cNvPicPr>
            <a:picLocks noChangeAspect="1" noChangeArrowheads="1"/>
          </p:cNvPicPr>
          <p:nvPr/>
        </p:nvPicPr>
        <p:blipFill>
          <a:blip r:embed="rId11" cstate="print">
            <a:lum contrast="20000"/>
          </a:blip>
          <a:srcRect/>
          <a:stretch>
            <a:fillRect/>
          </a:stretch>
        </p:blipFill>
        <p:spPr bwMode="auto">
          <a:xfrm>
            <a:off x="381000" y="4724400"/>
            <a:ext cx="2286000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8" name="Rectangle 59"/>
          <p:cNvSpPr>
            <a:spLocks noChangeArrowheads="1"/>
          </p:cNvSpPr>
          <p:nvPr/>
        </p:nvSpPr>
        <p:spPr bwMode="auto">
          <a:xfrm>
            <a:off x="2667000" y="4724400"/>
            <a:ext cx="3429000" cy="16764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ru-RU" sz="2400" b="1" dirty="0">
                <a:solidFill>
                  <a:srgbClr val="CC0000"/>
                </a:solidFill>
                <a:latin typeface="Comic Sans MS" pitchFamily="66" charset="0"/>
              </a:rPr>
              <a:t>	</a:t>
            </a:r>
            <a:endParaRPr lang="ru-RU" sz="2400" b="1" dirty="0">
              <a:solidFill>
                <a:srgbClr val="CC0000"/>
              </a:solidFill>
              <a:latin typeface="Book Antiqua" pitchFamily="18" charset="0"/>
            </a:endParaRPr>
          </a:p>
          <a:p>
            <a:r>
              <a:rPr lang="ru-RU" sz="1600" b="1" dirty="0">
                <a:solidFill>
                  <a:srgbClr val="CC0000"/>
                </a:solidFill>
                <a:latin typeface="Book Antiqua" pitchFamily="18" charset="0"/>
              </a:rPr>
              <a:t>«</a:t>
            </a:r>
            <a:r>
              <a:rPr lang="ru-RU" sz="1600" b="1" dirty="0">
                <a:solidFill>
                  <a:srgbClr val="CC0000"/>
                </a:solidFill>
                <a:latin typeface="Bookman Old Style" pitchFamily="18" charset="0"/>
              </a:rPr>
              <a:t>Улыбка» </a:t>
            </a:r>
            <a:r>
              <a:rPr lang="ru-RU" sz="1600" dirty="0">
                <a:solidFill>
                  <a:srgbClr val="CC0000"/>
                </a:solidFill>
                <a:latin typeface="Bookman Old Style" pitchFamily="18" charset="0"/>
              </a:rPr>
              <a:t>-</a:t>
            </a:r>
            <a:r>
              <a:rPr lang="ru-RU" sz="1600" b="1" dirty="0">
                <a:solidFill>
                  <a:srgbClr val="CC0000"/>
                </a:solidFill>
                <a:latin typeface="Bookman Old Style" pitchFamily="18" charset="0"/>
              </a:rPr>
              <a:t> «Дудочка» </a:t>
            </a:r>
            <a:endParaRPr lang="ru-RU" sz="1600" dirty="0">
              <a:solidFill>
                <a:srgbClr val="002060"/>
              </a:solidFill>
              <a:latin typeface="Bookman Old Style" pitchFamily="18" charset="0"/>
            </a:endParaRPr>
          </a:p>
          <a:p>
            <a:pPr>
              <a:buFontTx/>
              <a:buChar char="•"/>
            </a:pPr>
            <a:r>
              <a:rPr lang="ru-RU" sz="1600" dirty="0">
                <a:solidFill>
                  <a:srgbClr val="002060"/>
                </a:solidFill>
                <a:latin typeface="Bookman Old Style" pitchFamily="18" charset="0"/>
              </a:rPr>
              <a:t>Чередовать упражнения </a:t>
            </a:r>
          </a:p>
          <a:p>
            <a:r>
              <a:rPr lang="ru-RU" sz="1600" dirty="0">
                <a:solidFill>
                  <a:srgbClr val="002060"/>
                </a:solidFill>
                <a:latin typeface="Bookman Old Style" pitchFamily="18" charset="0"/>
              </a:rPr>
              <a:t>«Улыбка» - «Дудочка». </a:t>
            </a:r>
          </a:p>
          <a:p>
            <a:pPr>
              <a:buFontTx/>
              <a:buChar char="•"/>
            </a:pPr>
            <a:r>
              <a:rPr lang="ru-RU" sz="1600" dirty="0">
                <a:solidFill>
                  <a:srgbClr val="002060"/>
                </a:solidFill>
                <a:latin typeface="Bookman Old Style" pitchFamily="18" charset="0"/>
              </a:rPr>
              <a:t>Переключение позиций </a:t>
            </a:r>
          </a:p>
          <a:p>
            <a:r>
              <a:rPr lang="ru-RU" sz="1600" dirty="0">
                <a:solidFill>
                  <a:srgbClr val="002060"/>
                </a:solidFill>
                <a:latin typeface="Bookman Old Style" pitchFamily="18" charset="0"/>
              </a:rPr>
              <a:t>плавное, в одном ритме</a:t>
            </a:r>
            <a:endParaRPr lang="ru-RU" sz="1600" b="1" dirty="0">
              <a:solidFill>
                <a:srgbClr val="002060"/>
              </a:solidFill>
              <a:latin typeface="Bookman Old Style" pitchFamily="18" charset="0"/>
            </a:endParaRPr>
          </a:p>
        </p:txBody>
      </p:sp>
      <p:pic>
        <p:nvPicPr>
          <p:cNvPr id="10289" name="Рисунок 44" descr="http://vashlogoped-online.ru/wp-content/uploads/2013/05/trubochka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629400" y="5562600"/>
            <a:ext cx="1066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0" name="Рисунок 12" descr="http://mirsovetov.ru/images/2789/1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400800" y="4876800"/>
            <a:ext cx="149225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" name="Picture 6" descr="3 трубочка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000760" y="2500306"/>
            <a:ext cx="2143140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pic>
        <p:nvPicPr>
          <p:cNvPr id="52" name="Picture 6" descr="3 трубочка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429388" y="5643578"/>
            <a:ext cx="1285884" cy="9480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1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1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500"/>
                            </p:stCondLst>
                            <p:childTnLst>
                              <p:par>
                                <p:cTn id="35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000"/>
                            </p:stCondLst>
                            <p:childTnLst>
                              <p:par>
                                <p:cTn id="41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9500"/>
                            </p:stCondLst>
                            <p:childTnLst>
                              <p:par>
                                <p:cTn id="47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6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1000"/>
                            </p:stCondLst>
                            <p:childTnLst>
                              <p:par>
                                <p:cTn id="53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6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2500"/>
                            </p:stCondLst>
                            <p:childTnLst>
                              <p:par>
                                <p:cTn id="59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61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1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6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4000"/>
                            </p:stCondLst>
                            <p:childTnLst>
                              <p:par>
                                <p:cTn id="6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2955" fill="hold"/>
                                        <p:tgtEl>
                                          <p:spTgt spid="620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19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1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19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1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19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1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19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19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6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6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6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6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6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000"/>
                            </p:stCondLst>
                            <p:childTnLst>
                              <p:par>
                                <p:cTn id="9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61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61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6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3000"/>
                            </p:stCondLst>
                            <p:childTnLst>
                              <p:par>
                                <p:cTn id="103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6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6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6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4500"/>
                            </p:stCondLst>
                            <p:childTnLst>
                              <p:par>
                                <p:cTn id="109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6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61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6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6000"/>
                            </p:stCondLst>
                            <p:childTnLst>
                              <p:par>
                                <p:cTn id="115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6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6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6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7500"/>
                            </p:stCondLst>
                            <p:childTnLst>
                              <p:par>
                                <p:cTn id="121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6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6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6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9000"/>
                            </p:stCondLst>
                            <p:childTnLst>
                              <p:par>
                                <p:cTn id="127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61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61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6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133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61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61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6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12000"/>
                            </p:stCondLst>
                            <p:childTnLst>
                              <p:par>
                                <p:cTn id="139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61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61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6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13500"/>
                            </p:stCondLst>
                            <p:childTnLst>
                              <p:par>
                                <p:cTn id="14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6" dur="2955" fill="hold"/>
                                        <p:tgtEl>
                                          <p:spTgt spid="620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20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20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20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20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20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20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20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20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53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9" dur="1000"/>
                                        <p:tgtEl>
                                          <p:spTgt spid="6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1500"/>
                            </p:stCondLst>
                            <p:childTnLst>
                              <p:par>
                                <p:cTn id="171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61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61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5" dur="1000"/>
                                        <p:tgtEl>
                                          <p:spTgt spid="6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7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61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61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1" dur="1000"/>
                                        <p:tgtEl>
                                          <p:spTgt spid="6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4500"/>
                            </p:stCondLst>
                            <p:childTnLst>
                              <p:par>
                                <p:cTn id="183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61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61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7" dur="1000"/>
                                        <p:tgtEl>
                                          <p:spTgt spid="6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6000"/>
                            </p:stCondLst>
                            <p:childTnLst>
                              <p:par>
                                <p:cTn id="189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61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61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3" dur="1000"/>
                                        <p:tgtEl>
                                          <p:spTgt spid="6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7500"/>
                            </p:stCondLst>
                            <p:childTnLst>
                              <p:par>
                                <p:cTn id="195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6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6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9" dur="1000"/>
                                        <p:tgtEl>
                                          <p:spTgt spid="6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9000"/>
                            </p:stCondLst>
                            <p:childTnLst>
                              <p:par>
                                <p:cTn id="201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6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6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5" dur="1000"/>
                                        <p:tgtEl>
                                          <p:spTgt spid="6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10500"/>
                            </p:stCondLst>
                            <p:childTnLst>
                              <p:par>
                                <p:cTn id="207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6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1000" fill="hold"/>
                                        <p:tgtEl>
                                          <p:spTgt spid="6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1" dur="1000"/>
                                        <p:tgtEl>
                                          <p:spTgt spid="6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12000"/>
                            </p:stCondLst>
                            <p:childTnLst>
                              <p:par>
                                <p:cTn id="213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5" dur="1000" fill="hold"/>
                                        <p:tgtEl>
                                          <p:spTgt spid="6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1000" fill="hold"/>
                                        <p:tgtEl>
                                          <p:spTgt spid="6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7" dur="1000"/>
                                        <p:tgtEl>
                                          <p:spTgt spid="6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13500"/>
                            </p:stCondLst>
                            <p:childTnLst>
                              <p:par>
                                <p:cTn id="219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6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1000" fill="hold"/>
                                        <p:tgtEl>
                                          <p:spTgt spid="6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3" dur="1000"/>
                                        <p:tgtEl>
                                          <p:spTgt spid="6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15000"/>
                            </p:stCondLst>
                            <p:childTnLst>
                              <p:par>
                                <p:cTn id="22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6" dur="2955" fill="hold"/>
                                        <p:tgtEl>
                                          <p:spTgt spid="620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2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20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2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20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2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20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2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20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20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4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205"/>
                </p:tgtEl>
              </p:cMediaNode>
            </p:audio>
            <p:audio>
              <p:cMediaNode showWhenStopped="0">
                <p:cTn id="24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206"/>
                </p:tgtEl>
              </p:cMediaNode>
            </p:audio>
            <p:audio>
              <p:cMediaNode showWhenStopped="0">
                <p:cTn id="24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207"/>
                </p:tgtEl>
              </p:cMediaNode>
            </p:audio>
          </p:childTnLst>
        </p:cTn>
      </p:par>
    </p:tnLst>
    <p:bldLst>
      <p:bldP spid="6159" grpId="0" animBg="1"/>
      <p:bldP spid="6160" grpId="0" animBg="1"/>
      <p:bldP spid="6161" grpId="0" animBg="1"/>
      <p:bldP spid="6169" grpId="0" animBg="1"/>
      <p:bldP spid="6170" grpId="0" animBg="1"/>
      <p:bldP spid="6171" grpId="0" animBg="1"/>
      <p:bldP spid="6172" grpId="0" animBg="1"/>
      <p:bldP spid="6173" grpId="0" animBg="1"/>
      <p:bldP spid="6174" grpId="0" animBg="1"/>
      <p:bldP spid="6175" grpId="0" animBg="1"/>
      <p:bldP spid="6176" grpId="0" animBg="1"/>
      <p:bldP spid="6177" grpId="0" animBg="1"/>
      <p:bldP spid="6181" grpId="0" animBg="1"/>
      <p:bldP spid="6182" grpId="0" animBg="1"/>
      <p:bldP spid="6183" grpId="0" animBg="1"/>
      <p:bldP spid="6184" grpId="0" animBg="1"/>
      <p:bldP spid="6185" grpId="0" animBg="1"/>
      <p:bldP spid="6186" grpId="0" animBg="1"/>
      <p:bldP spid="6187" grpId="0" animBg="1"/>
      <p:bldP spid="6188" grpId="0" animBg="1"/>
      <p:bldP spid="6189" grpId="0" animBg="1"/>
      <p:bldP spid="6190" grpId="0" animBg="1"/>
      <p:bldP spid="6191" grpId="0" animBg="1"/>
      <p:bldP spid="6192" grpId="0" animBg="1"/>
      <p:bldP spid="6193" grpId="0" animBg="1"/>
      <p:bldP spid="6194" grpId="0" animBg="1"/>
      <p:bldP spid="6195" grpId="0" animBg="1"/>
      <p:bldP spid="6196" grpId="0" animBg="1"/>
      <p:bldP spid="6197" grpId="0" animBg="1"/>
      <p:bldP spid="6198" grpId="0" animBg="1"/>
      <p:bldP spid="6199" grpId="0" animBg="1"/>
      <p:bldP spid="6200" grpId="0" animBg="1"/>
      <p:bldP spid="620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47" descr="киска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4648200"/>
            <a:ext cx="8077200" cy="1866900"/>
          </a:xfrm>
          <a:prstGeom prst="rect">
            <a:avLst/>
          </a:prstGeom>
          <a:noFill/>
          <a:ln w="57150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13315" name="Picture 45" descr="чистим зубы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600" y="2514600"/>
            <a:ext cx="8001000" cy="1762125"/>
          </a:xfrm>
          <a:prstGeom prst="rect">
            <a:avLst/>
          </a:prstGeom>
          <a:noFill/>
          <a:ln w="57150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13316" name="Picture 39" descr="месим тесто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8600" y="228600"/>
            <a:ext cx="7924800" cy="1843088"/>
          </a:xfrm>
          <a:prstGeom prst="rect">
            <a:avLst/>
          </a:prstGeom>
          <a:noFill/>
          <a:ln w="57150">
            <a:solidFill>
              <a:srgbClr val="C00000"/>
            </a:solidFill>
            <a:miter lim="800000"/>
            <a:headEnd/>
            <a:tailEnd/>
          </a:ln>
        </p:spPr>
      </p:pic>
      <p:sp>
        <p:nvSpPr>
          <p:cNvPr id="13317" name="Line 5"/>
          <p:cNvSpPr>
            <a:spLocks noChangeShapeType="1"/>
          </p:cNvSpPr>
          <p:nvPr/>
        </p:nvSpPr>
        <p:spPr bwMode="auto">
          <a:xfrm>
            <a:off x="0" y="0"/>
            <a:ext cx="0" cy="6858000"/>
          </a:xfrm>
          <a:prstGeom prst="line">
            <a:avLst/>
          </a:prstGeom>
          <a:noFill/>
          <a:ln w="9525">
            <a:solidFill>
              <a:srgbClr val="0099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94" name="Oval 6"/>
          <p:cNvSpPr>
            <a:spLocks noChangeArrowheads="1"/>
          </p:cNvSpPr>
          <p:nvPr/>
        </p:nvSpPr>
        <p:spPr bwMode="auto">
          <a:xfrm>
            <a:off x="8077200" y="1219200"/>
            <a:ext cx="1066800" cy="1066800"/>
          </a:xfrm>
          <a:prstGeom prst="ellipse">
            <a:avLst/>
          </a:pr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6600" b="1">
                <a:solidFill>
                  <a:srgbClr val="ABE7F3"/>
                </a:solidFill>
              </a:rPr>
              <a:t>1</a:t>
            </a:r>
          </a:p>
        </p:txBody>
      </p:sp>
      <p:sp>
        <p:nvSpPr>
          <p:cNvPr id="37895" name="Oval 7"/>
          <p:cNvSpPr>
            <a:spLocks noChangeArrowheads="1"/>
          </p:cNvSpPr>
          <p:nvPr/>
        </p:nvSpPr>
        <p:spPr bwMode="auto">
          <a:xfrm>
            <a:off x="8077200" y="3505200"/>
            <a:ext cx="1066800" cy="1066800"/>
          </a:xfrm>
          <a:prstGeom prst="ellipse">
            <a:avLst/>
          </a:pr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6600" b="1">
                <a:solidFill>
                  <a:srgbClr val="ABE7F3"/>
                </a:solidFill>
              </a:rPr>
              <a:t>1</a:t>
            </a:r>
          </a:p>
        </p:txBody>
      </p:sp>
      <p:sp>
        <p:nvSpPr>
          <p:cNvPr id="37896" name="Oval 8"/>
          <p:cNvSpPr>
            <a:spLocks noChangeArrowheads="1"/>
          </p:cNvSpPr>
          <p:nvPr/>
        </p:nvSpPr>
        <p:spPr bwMode="auto">
          <a:xfrm>
            <a:off x="8077200" y="5638800"/>
            <a:ext cx="1066800" cy="1066800"/>
          </a:xfrm>
          <a:prstGeom prst="ellipse">
            <a:avLst/>
          </a:pr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6600" b="1">
                <a:solidFill>
                  <a:srgbClr val="ABE7F3"/>
                </a:solidFill>
              </a:rPr>
              <a:t>1</a:t>
            </a:r>
          </a:p>
        </p:txBody>
      </p:sp>
      <p:sp>
        <p:nvSpPr>
          <p:cNvPr id="37897" name="Oval 9"/>
          <p:cNvSpPr>
            <a:spLocks noChangeArrowheads="1"/>
          </p:cNvSpPr>
          <p:nvPr/>
        </p:nvSpPr>
        <p:spPr bwMode="auto">
          <a:xfrm>
            <a:off x="8077200" y="1219200"/>
            <a:ext cx="1066800" cy="1066800"/>
          </a:xfrm>
          <a:prstGeom prst="ellipse">
            <a:avLst/>
          </a:pr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6600" b="1">
                <a:solidFill>
                  <a:srgbClr val="ABE7F3"/>
                </a:solidFill>
              </a:rPr>
              <a:t>2</a:t>
            </a:r>
          </a:p>
        </p:txBody>
      </p:sp>
      <p:sp>
        <p:nvSpPr>
          <p:cNvPr id="37898" name="Oval 10"/>
          <p:cNvSpPr>
            <a:spLocks noChangeArrowheads="1"/>
          </p:cNvSpPr>
          <p:nvPr/>
        </p:nvSpPr>
        <p:spPr bwMode="auto">
          <a:xfrm>
            <a:off x="8077200" y="1219200"/>
            <a:ext cx="1066800" cy="1066800"/>
          </a:xfrm>
          <a:prstGeom prst="ellipse">
            <a:avLst/>
          </a:pr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6600" b="1">
                <a:solidFill>
                  <a:srgbClr val="ABE7F3"/>
                </a:solidFill>
              </a:rPr>
              <a:t>3</a:t>
            </a:r>
          </a:p>
        </p:txBody>
      </p:sp>
      <p:sp>
        <p:nvSpPr>
          <p:cNvPr id="37899" name="Oval 11"/>
          <p:cNvSpPr>
            <a:spLocks noChangeArrowheads="1"/>
          </p:cNvSpPr>
          <p:nvPr/>
        </p:nvSpPr>
        <p:spPr bwMode="auto">
          <a:xfrm>
            <a:off x="8077200" y="1219200"/>
            <a:ext cx="1066800" cy="1066800"/>
          </a:xfrm>
          <a:prstGeom prst="ellipse">
            <a:avLst/>
          </a:pr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6600" b="1">
                <a:solidFill>
                  <a:srgbClr val="ABE7F3"/>
                </a:solidFill>
              </a:rPr>
              <a:t>4</a:t>
            </a:r>
          </a:p>
        </p:txBody>
      </p:sp>
      <p:sp>
        <p:nvSpPr>
          <p:cNvPr id="37900" name="Oval 12"/>
          <p:cNvSpPr>
            <a:spLocks noChangeArrowheads="1"/>
          </p:cNvSpPr>
          <p:nvPr/>
        </p:nvSpPr>
        <p:spPr bwMode="auto">
          <a:xfrm>
            <a:off x="8077200" y="1219200"/>
            <a:ext cx="1066800" cy="1066800"/>
          </a:xfrm>
          <a:prstGeom prst="ellipse">
            <a:avLst/>
          </a:pr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6600" b="1">
                <a:solidFill>
                  <a:srgbClr val="ABE7F3"/>
                </a:solidFill>
              </a:rPr>
              <a:t>5</a:t>
            </a:r>
          </a:p>
        </p:txBody>
      </p:sp>
      <p:sp>
        <p:nvSpPr>
          <p:cNvPr id="37901" name="Oval 13"/>
          <p:cNvSpPr>
            <a:spLocks noChangeArrowheads="1"/>
          </p:cNvSpPr>
          <p:nvPr/>
        </p:nvSpPr>
        <p:spPr bwMode="auto">
          <a:xfrm>
            <a:off x="8077200" y="1219200"/>
            <a:ext cx="1066800" cy="1066800"/>
          </a:xfrm>
          <a:prstGeom prst="ellipse">
            <a:avLst/>
          </a:pr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6600" b="1">
                <a:solidFill>
                  <a:srgbClr val="ABE7F3"/>
                </a:solidFill>
              </a:rPr>
              <a:t>6</a:t>
            </a:r>
          </a:p>
        </p:txBody>
      </p:sp>
      <p:sp>
        <p:nvSpPr>
          <p:cNvPr id="37902" name="Oval 14"/>
          <p:cNvSpPr>
            <a:spLocks noChangeArrowheads="1"/>
          </p:cNvSpPr>
          <p:nvPr/>
        </p:nvSpPr>
        <p:spPr bwMode="auto">
          <a:xfrm>
            <a:off x="8077200" y="1219200"/>
            <a:ext cx="1066800" cy="1066800"/>
          </a:xfrm>
          <a:prstGeom prst="ellipse">
            <a:avLst/>
          </a:pr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6600" b="1">
                <a:solidFill>
                  <a:srgbClr val="ABE7F3"/>
                </a:solidFill>
              </a:rPr>
              <a:t>7</a:t>
            </a:r>
          </a:p>
        </p:txBody>
      </p:sp>
      <p:sp>
        <p:nvSpPr>
          <p:cNvPr id="37903" name="Oval 15"/>
          <p:cNvSpPr>
            <a:spLocks noChangeArrowheads="1"/>
          </p:cNvSpPr>
          <p:nvPr/>
        </p:nvSpPr>
        <p:spPr bwMode="auto">
          <a:xfrm>
            <a:off x="8077200" y="1219200"/>
            <a:ext cx="1066800" cy="1066800"/>
          </a:xfrm>
          <a:prstGeom prst="ellipse">
            <a:avLst/>
          </a:pr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6600" b="1">
                <a:solidFill>
                  <a:srgbClr val="ABE7F3"/>
                </a:solidFill>
              </a:rPr>
              <a:t>8</a:t>
            </a:r>
          </a:p>
        </p:txBody>
      </p:sp>
      <p:sp>
        <p:nvSpPr>
          <p:cNvPr id="37904" name="Oval 16"/>
          <p:cNvSpPr>
            <a:spLocks noChangeArrowheads="1"/>
          </p:cNvSpPr>
          <p:nvPr/>
        </p:nvSpPr>
        <p:spPr bwMode="auto">
          <a:xfrm>
            <a:off x="8077200" y="1219200"/>
            <a:ext cx="1066800" cy="1066800"/>
          </a:xfrm>
          <a:prstGeom prst="ellipse">
            <a:avLst/>
          </a:pr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6600" b="1">
                <a:solidFill>
                  <a:srgbClr val="ABE7F3"/>
                </a:solidFill>
              </a:rPr>
              <a:t>9</a:t>
            </a:r>
          </a:p>
        </p:txBody>
      </p:sp>
      <p:sp>
        <p:nvSpPr>
          <p:cNvPr id="37905" name="Oval 17"/>
          <p:cNvSpPr>
            <a:spLocks noChangeArrowheads="1"/>
          </p:cNvSpPr>
          <p:nvPr/>
        </p:nvSpPr>
        <p:spPr bwMode="auto">
          <a:xfrm>
            <a:off x="8077200" y="1219200"/>
            <a:ext cx="1066800" cy="1066800"/>
          </a:xfrm>
          <a:prstGeom prst="ellipse">
            <a:avLst/>
          </a:pr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6600" b="1">
                <a:solidFill>
                  <a:srgbClr val="ABE7F3"/>
                </a:solidFill>
              </a:rPr>
              <a:t>10</a:t>
            </a:r>
          </a:p>
        </p:txBody>
      </p:sp>
      <p:sp>
        <p:nvSpPr>
          <p:cNvPr id="37906" name="Oval 18"/>
          <p:cNvSpPr>
            <a:spLocks noChangeArrowheads="1"/>
          </p:cNvSpPr>
          <p:nvPr/>
        </p:nvSpPr>
        <p:spPr bwMode="auto">
          <a:xfrm>
            <a:off x="8077200" y="3505200"/>
            <a:ext cx="1066800" cy="1066800"/>
          </a:xfrm>
          <a:prstGeom prst="ellipse">
            <a:avLst/>
          </a:pr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6600" b="1">
                <a:solidFill>
                  <a:srgbClr val="ABE7F3"/>
                </a:solidFill>
              </a:rPr>
              <a:t>2</a:t>
            </a:r>
          </a:p>
        </p:txBody>
      </p:sp>
      <p:sp>
        <p:nvSpPr>
          <p:cNvPr id="37907" name="Oval 19"/>
          <p:cNvSpPr>
            <a:spLocks noChangeArrowheads="1"/>
          </p:cNvSpPr>
          <p:nvPr/>
        </p:nvSpPr>
        <p:spPr bwMode="auto">
          <a:xfrm>
            <a:off x="8077200" y="3505200"/>
            <a:ext cx="1066800" cy="1066800"/>
          </a:xfrm>
          <a:prstGeom prst="ellipse">
            <a:avLst/>
          </a:pr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6600" b="1">
                <a:solidFill>
                  <a:srgbClr val="ABE7F3"/>
                </a:solidFill>
              </a:rPr>
              <a:t>3</a:t>
            </a:r>
          </a:p>
        </p:txBody>
      </p:sp>
      <p:sp>
        <p:nvSpPr>
          <p:cNvPr id="37908" name="Oval 20"/>
          <p:cNvSpPr>
            <a:spLocks noChangeArrowheads="1"/>
          </p:cNvSpPr>
          <p:nvPr/>
        </p:nvSpPr>
        <p:spPr bwMode="auto">
          <a:xfrm>
            <a:off x="8077200" y="3505200"/>
            <a:ext cx="1066800" cy="1066800"/>
          </a:xfrm>
          <a:prstGeom prst="ellipse">
            <a:avLst/>
          </a:pr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6600" b="1">
                <a:solidFill>
                  <a:srgbClr val="ABE7F3"/>
                </a:solidFill>
              </a:rPr>
              <a:t>4</a:t>
            </a:r>
          </a:p>
        </p:txBody>
      </p:sp>
      <p:sp>
        <p:nvSpPr>
          <p:cNvPr id="37909" name="Oval 21"/>
          <p:cNvSpPr>
            <a:spLocks noChangeArrowheads="1"/>
          </p:cNvSpPr>
          <p:nvPr/>
        </p:nvSpPr>
        <p:spPr bwMode="auto">
          <a:xfrm>
            <a:off x="8077200" y="3505200"/>
            <a:ext cx="1066800" cy="1066800"/>
          </a:xfrm>
          <a:prstGeom prst="ellipse">
            <a:avLst/>
          </a:pr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6600" b="1">
                <a:solidFill>
                  <a:srgbClr val="ABE7F3"/>
                </a:solidFill>
              </a:rPr>
              <a:t>5</a:t>
            </a:r>
          </a:p>
        </p:txBody>
      </p:sp>
      <p:sp>
        <p:nvSpPr>
          <p:cNvPr id="37910" name="Oval 22"/>
          <p:cNvSpPr>
            <a:spLocks noChangeArrowheads="1"/>
          </p:cNvSpPr>
          <p:nvPr/>
        </p:nvSpPr>
        <p:spPr bwMode="auto">
          <a:xfrm>
            <a:off x="8077200" y="3505200"/>
            <a:ext cx="1066800" cy="1066800"/>
          </a:xfrm>
          <a:prstGeom prst="ellipse">
            <a:avLst/>
          </a:pr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6600" b="1">
                <a:solidFill>
                  <a:srgbClr val="ABE7F3"/>
                </a:solidFill>
              </a:rPr>
              <a:t>6</a:t>
            </a:r>
          </a:p>
        </p:txBody>
      </p:sp>
      <p:sp>
        <p:nvSpPr>
          <p:cNvPr id="37911" name="Oval 23"/>
          <p:cNvSpPr>
            <a:spLocks noChangeArrowheads="1"/>
          </p:cNvSpPr>
          <p:nvPr/>
        </p:nvSpPr>
        <p:spPr bwMode="auto">
          <a:xfrm>
            <a:off x="8077200" y="3505200"/>
            <a:ext cx="1066800" cy="1066800"/>
          </a:xfrm>
          <a:prstGeom prst="ellipse">
            <a:avLst/>
          </a:pr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6600" b="1">
                <a:solidFill>
                  <a:srgbClr val="ABE7F3"/>
                </a:solidFill>
              </a:rPr>
              <a:t>7</a:t>
            </a:r>
          </a:p>
        </p:txBody>
      </p:sp>
      <p:sp>
        <p:nvSpPr>
          <p:cNvPr id="37912" name="Oval 24"/>
          <p:cNvSpPr>
            <a:spLocks noChangeArrowheads="1"/>
          </p:cNvSpPr>
          <p:nvPr/>
        </p:nvSpPr>
        <p:spPr bwMode="auto">
          <a:xfrm>
            <a:off x="8077200" y="3505200"/>
            <a:ext cx="1066800" cy="1066800"/>
          </a:xfrm>
          <a:prstGeom prst="ellipse">
            <a:avLst/>
          </a:pr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6600" b="1">
                <a:solidFill>
                  <a:srgbClr val="ABE7F3"/>
                </a:solidFill>
              </a:rPr>
              <a:t>8</a:t>
            </a:r>
          </a:p>
        </p:txBody>
      </p:sp>
      <p:sp>
        <p:nvSpPr>
          <p:cNvPr id="37913" name="Oval 25"/>
          <p:cNvSpPr>
            <a:spLocks noChangeArrowheads="1"/>
          </p:cNvSpPr>
          <p:nvPr/>
        </p:nvSpPr>
        <p:spPr bwMode="auto">
          <a:xfrm>
            <a:off x="8077200" y="3505200"/>
            <a:ext cx="1066800" cy="1066800"/>
          </a:xfrm>
          <a:prstGeom prst="ellipse">
            <a:avLst/>
          </a:pr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6600" b="1">
                <a:solidFill>
                  <a:srgbClr val="ABE7F3"/>
                </a:solidFill>
              </a:rPr>
              <a:t>9</a:t>
            </a:r>
          </a:p>
        </p:txBody>
      </p:sp>
      <p:sp>
        <p:nvSpPr>
          <p:cNvPr id="37914" name="Oval 26"/>
          <p:cNvSpPr>
            <a:spLocks noChangeArrowheads="1"/>
          </p:cNvSpPr>
          <p:nvPr/>
        </p:nvSpPr>
        <p:spPr bwMode="auto">
          <a:xfrm>
            <a:off x="8077200" y="3505200"/>
            <a:ext cx="1066800" cy="1066800"/>
          </a:xfrm>
          <a:prstGeom prst="ellipse">
            <a:avLst/>
          </a:pr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6600" b="1">
                <a:solidFill>
                  <a:srgbClr val="ABE7F3"/>
                </a:solidFill>
              </a:rPr>
              <a:t>10</a:t>
            </a:r>
          </a:p>
        </p:txBody>
      </p:sp>
      <p:sp>
        <p:nvSpPr>
          <p:cNvPr id="37915" name="Oval 27"/>
          <p:cNvSpPr>
            <a:spLocks noChangeArrowheads="1"/>
          </p:cNvSpPr>
          <p:nvPr/>
        </p:nvSpPr>
        <p:spPr bwMode="auto">
          <a:xfrm>
            <a:off x="8077200" y="5638800"/>
            <a:ext cx="1066800" cy="1066800"/>
          </a:xfrm>
          <a:prstGeom prst="ellipse">
            <a:avLst/>
          </a:pr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6600" b="1">
                <a:solidFill>
                  <a:srgbClr val="ABE7F3"/>
                </a:solidFill>
              </a:rPr>
              <a:t>2</a:t>
            </a:r>
          </a:p>
        </p:txBody>
      </p:sp>
      <p:sp>
        <p:nvSpPr>
          <p:cNvPr id="37916" name="Oval 28"/>
          <p:cNvSpPr>
            <a:spLocks noChangeArrowheads="1"/>
          </p:cNvSpPr>
          <p:nvPr/>
        </p:nvSpPr>
        <p:spPr bwMode="auto">
          <a:xfrm>
            <a:off x="8077200" y="5638800"/>
            <a:ext cx="1066800" cy="1066800"/>
          </a:xfrm>
          <a:prstGeom prst="ellipse">
            <a:avLst/>
          </a:pr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6600" b="1">
                <a:solidFill>
                  <a:srgbClr val="ABE7F3"/>
                </a:solidFill>
              </a:rPr>
              <a:t>3</a:t>
            </a:r>
          </a:p>
        </p:txBody>
      </p:sp>
      <p:sp>
        <p:nvSpPr>
          <p:cNvPr id="37917" name="Oval 29"/>
          <p:cNvSpPr>
            <a:spLocks noChangeArrowheads="1"/>
          </p:cNvSpPr>
          <p:nvPr/>
        </p:nvSpPr>
        <p:spPr bwMode="auto">
          <a:xfrm>
            <a:off x="8077200" y="5638800"/>
            <a:ext cx="1066800" cy="1066800"/>
          </a:xfrm>
          <a:prstGeom prst="ellipse">
            <a:avLst/>
          </a:pr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6600" b="1">
                <a:solidFill>
                  <a:srgbClr val="ABE7F3"/>
                </a:solidFill>
              </a:rPr>
              <a:t>4</a:t>
            </a:r>
          </a:p>
        </p:txBody>
      </p:sp>
      <p:sp>
        <p:nvSpPr>
          <p:cNvPr id="37918" name="Oval 30"/>
          <p:cNvSpPr>
            <a:spLocks noChangeArrowheads="1"/>
          </p:cNvSpPr>
          <p:nvPr/>
        </p:nvSpPr>
        <p:spPr bwMode="auto">
          <a:xfrm>
            <a:off x="8077200" y="5638800"/>
            <a:ext cx="1066800" cy="1066800"/>
          </a:xfrm>
          <a:prstGeom prst="ellipse">
            <a:avLst/>
          </a:pr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6600" b="1">
                <a:solidFill>
                  <a:srgbClr val="ABE7F3"/>
                </a:solidFill>
              </a:rPr>
              <a:t>5</a:t>
            </a:r>
          </a:p>
        </p:txBody>
      </p:sp>
      <p:sp>
        <p:nvSpPr>
          <p:cNvPr id="37919" name="Oval 31"/>
          <p:cNvSpPr>
            <a:spLocks noChangeArrowheads="1"/>
          </p:cNvSpPr>
          <p:nvPr/>
        </p:nvSpPr>
        <p:spPr bwMode="auto">
          <a:xfrm>
            <a:off x="8077200" y="5638800"/>
            <a:ext cx="1066800" cy="1066800"/>
          </a:xfrm>
          <a:prstGeom prst="ellipse">
            <a:avLst/>
          </a:pr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6600" b="1">
                <a:solidFill>
                  <a:srgbClr val="ABE7F3"/>
                </a:solidFill>
              </a:rPr>
              <a:t>6</a:t>
            </a:r>
          </a:p>
        </p:txBody>
      </p:sp>
      <p:sp>
        <p:nvSpPr>
          <p:cNvPr id="37920" name="Oval 32"/>
          <p:cNvSpPr>
            <a:spLocks noChangeArrowheads="1"/>
          </p:cNvSpPr>
          <p:nvPr/>
        </p:nvSpPr>
        <p:spPr bwMode="auto">
          <a:xfrm>
            <a:off x="8077200" y="5638800"/>
            <a:ext cx="1066800" cy="1066800"/>
          </a:xfrm>
          <a:prstGeom prst="ellipse">
            <a:avLst/>
          </a:pr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6600" b="1">
                <a:solidFill>
                  <a:srgbClr val="ABE7F3"/>
                </a:solidFill>
              </a:rPr>
              <a:t>7</a:t>
            </a:r>
          </a:p>
        </p:txBody>
      </p:sp>
      <p:sp>
        <p:nvSpPr>
          <p:cNvPr id="37921" name="Oval 33"/>
          <p:cNvSpPr>
            <a:spLocks noChangeArrowheads="1"/>
          </p:cNvSpPr>
          <p:nvPr/>
        </p:nvSpPr>
        <p:spPr bwMode="auto">
          <a:xfrm>
            <a:off x="8077200" y="5638800"/>
            <a:ext cx="1066800" cy="1066800"/>
          </a:xfrm>
          <a:prstGeom prst="ellipse">
            <a:avLst/>
          </a:pr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6600" b="1">
                <a:solidFill>
                  <a:srgbClr val="ABE7F3"/>
                </a:solidFill>
              </a:rPr>
              <a:t>8</a:t>
            </a:r>
          </a:p>
        </p:txBody>
      </p:sp>
      <p:sp>
        <p:nvSpPr>
          <p:cNvPr id="37922" name="Oval 34"/>
          <p:cNvSpPr>
            <a:spLocks noChangeArrowheads="1"/>
          </p:cNvSpPr>
          <p:nvPr/>
        </p:nvSpPr>
        <p:spPr bwMode="auto">
          <a:xfrm>
            <a:off x="8077200" y="5638800"/>
            <a:ext cx="1066800" cy="1066800"/>
          </a:xfrm>
          <a:prstGeom prst="ellipse">
            <a:avLst/>
          </a:pr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6600" b="1">
                <a:solidFill>
                  <a:srgbClr val="ABE7F3"/>
                </a:solidFill>
              </a:rPr>
              <a:t>9</a:t>
            </a:r>
          </a:p>
        </p:txBody>
      </p:sp>
      <p:sp>
        <p:nvSpPr>
          <p:cNvPr id="37923" name="Oval 35"/>
          <p:cNvSpPr>
            <a:spLocks noChangeArrowheads="1"/>
          </p:cNvSpPr>
          <p:nvPr/>
        </p:nvSpPr>
        <p:spPr bwMode="auto">
          <a:xfrm>
            <a:off x="8077200" y="5638800"/>
            <a:ext cx="1066800" cy="1066800"/>
          </a:xfrm>
          <a:prstGeom prst="ellipse">
            <a:avLst/>
          </a:pr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6600" b="1">
                <a:solidFill>
                  <a:srgbClr val="ABE7F3"/>
                </a:solidFill>
              </a:rPr>
              <a:t>10</a:t>
            </a:r>
          </a:p>
        </p:txBody>
      </p:sp>
      <p:sp>
        <p:nvSpPr>
          <p:cNvPr id="37924" name="AutoShape 36"/>
          <p:cNvSpPr>
            <a:spLocks noChangeArrowheads="1"/>
          </p:cNvSpPr>
          <p:nvPr/>
        </p:nvSpPr>
        <p:spPr bwMode="auto">
          <a:xfrm>
            <a:off x="8077200" y="1219200"/>
            <a:ext cx="1066800" cy="1066800"/>
          </a:xfrm>
          <a:prstGeom prst="smileyFace">
            <a:avLst>
              <a:gd name="adj" fmla="val 4653"/>
            </a:avLst>
          </a:prstGeom>
          <a:solidFill>
            <a:srgbClr val="FF0000"/>
          </a:soli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endParaRPr lang="ru-RU"/>
          </a:p>
        </p:txBody>
      </p:sp>
      <p:sp>
        <p:nvSpPr>
          <p:cNvPr id="37925" name="AutoShape 37"/>
          <p:cNvSpPr>
            <a:spLocks noChangeArrowheads="1"/>
          </p:cNvSpPr>
          <p:nvPr/>
        </p:nvSpPr>
        <p:spPr bwMode="auto">
          <a:xfrm>
            <a:off x="8077200" y="3505200"/>
            <a:ext cx="1066800" cy="1066800"/>
          </a:xfrm>
          <a:prstGeom prst="smileyFace">
            <a:avLst>
              <a:gd name="adj" fmla="val 4653"/>
            </a:avLst>
          </a:prstGeom>
          <a:solidFill>
            <a:srgbClr val="CC0000"/>
          </a:soli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endParaRPr lang="ru-RU"/>
          </a:p>
        </p:txBody>
      </p:sp>
      <p:sp>
        <p:nvSpPr>
          <p:cNvPr id="37926" name="AutoShape 38"/>
          <p:cNvSpPr>
            <a:spLocks noChangeArrowheads="1"/>
          </p:cNvSpPr>
          <p:nvPr/>
        </p:nvSpPr>
        <p:spPr bwMode="auto">
          <a:xfrm>
            <a:off x="8077200" y="5638800"/>
            <a:ext cx="1066800" cy="1066800"/>
          </a:xfrm>
          <a:prstGeom prst="smileyFace">
            <a:avLst>
              <a:gd name="adj" fmla="val 4653"/>
            </a:avLst>
          </a:prstGeom>
          <a:solidFill>
            <a:srgbClr val="CC0000"/>
          </a:soli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endParaRPr lang="ru-RU"/>
          </a:p>
        </p:txBody>
      </p:sp>
      <p:sp>
        <p:nvSpPr>
          <p:cNvPr id="13351" name="Rectangle 48"/>
          <p:cNvSpPr>
            <a:spLocks noChangeArrowheads="1"/>
          </p:cNvSpPr>
          <p:nvPr/>
        </p:nvSpPr>
        <p:spPr bwMode="auto">
          <a:xfrm>
            <a:off x="2590800" y="5181600"/>
            <a:ext cx="457200" cy="76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352" name="Rectangle 49"/>
          <p:cNvSpPr>
            <a:spLocks noChangeArrowheads="1"/>
          </p:cNvSpPr>
          <p:nvPr/>
        </p:nvSpPr>
        <p:spPr bwMode="auto">
          <a:xfrm>
            <a:off x="2590800" y="2971800"/>
            <a:ext cx="457200" cy="76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353" name="Rectangle 50"/>
          <p:cNvSpPr>
            <a:spLocks noChangeArrowheads="1"/>
          </p:cNvSpPr>
          <p:nvPr/>
        </p:nvSpPr>
        <p:spPr bwMode="auto">
          <a:xfrm>
            <a:off x="2590800" y="762000"/>
            <a:ext cx="381000" cy="76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354" name="Rectangle 51"/>
          <p:cNvSpPr>
            <a:spLocks noChangeArrowheads="1"/>
          </p:cNvSpPr>
          <p:nvPr/>
        </p:nvSpPr>
        <p:spPr bwMode="auto">
          <a:xfrm>
            <a:off x="2590800" y="304800"/>
            <a:ext cx="3429000" cy="17526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ru-RU" sz="1600" dirty="0">
                <a:solidFill>
                  <a:srgbClr val="CC0000"/>
                </a:solidFill>
                <a:latin typeface="Bookman Old Style" pitchFamily="18" charset="0"/>
              </a:rPr>
              <a:t>         </a:t>
            </a:r>
            <a:r>
              <a:rPr lang="ru-RU" sz="1600" b="1" dirty="0">
                <a:solidFill>
                  <a:srgbClr val="CC0000"/>
                </a:solidFill>
                <a:latin typeface="Bookman Old Style" pitchFamily="18" charset="0"/>
              </a:rPr>
              <a:t>«Лопаточка»</a:t>
            </a:r>
          </a:p>
          <a:p>
            <a:pPr>
              <a:buFontTx/>
              <a:buChar char="•"/>
            </a:pPr>
            <a:r>
              <a:rPr lang="ru-RU" sz="1600" dirty="0">
                <a:solidFill>
                  <a:srgbClr val="009900"/>
                </a:solidFill>
                <a:latin typeface="Bookman Old Style" pitchFamily="18" charset="0"/>
              </a:rPr>
              <a:t> </a:t>
            </a:r>
            <a:r>
              <a:rPr lang="ru-RU" sz="1600" dirty="0">
                <a:solidFill>
                  <a:srgbClr val="002060"/>
                </a:solidFill>
                <a:latin typeface="Bookman Old Style" pitchFamily="18" charset="0"/>
              </a:rPr>
              <a:t>Улыбнуться</a:t>
            </a:r>
          </a:p>
          <a:p>
            <a:pPr>
              <a:buFontTx/>
              <a:buChar char="•"/>
            </a:pPr>
            <a:r>
              <a:rPr lang="ru-RU" sz="1600" dirty="0">
                <a:solidFill>
                  <a:srgbClr val="002060"/>
                </a:solidFill>
                <a:latin typeface="Bookman Old Style" pitchFamily="18" charset="0"/>
              </a:rPr>
              <a:t> Приоткрыть рот</a:t>
            </a:r>
          </a:p>
          <a:p>
            <a:pPr>
              <a:buFontTx/>
              <a:buChar char="•"/>
            </a:pPr>
            <a:r>
              <a:rPr lang="ru-RU" sz="1600" dirty="0">
                <a:solidFill>
                  <a:srgbClr val="002060"/>
                </a:solidFill>
                <a:latin typeface="Bookman Old Style" pitchFamily="18" charset="0"/>
              </a:rPr>
              <a:t> Положить широкий язык на </a:t>
            </a:r>
          </a:p>
          <a:p>
            <a:r>
              <a:rPr lang="ru-RU" sz="1600" dirty="0">
                <a:solidFill>
                  <a:srgbClr val="002060"/>
                </a:solidFill>
                <a:latin typeface="Bookman Old Style" pitchFamily="18" charset="0"/>
              </a:rPr>
              <a:t>нижнюю губу</a:t>
            </a:r>
          </a:p>
        </p:txBody>
      </p:sp>
      <p:sp>
        <p:nvSpPr>
          <p:cNvPr id="13355" name="Rectangle 52"/>
          <p:cNvSpPr>
            <a:spLocks noChangeArrowheads="1"/>
          </p:cNvSpPr>
          <p:nvPr/>
        </p:nvSpPr>
        <p:spPr bwMode="auto">
          <a:xfrm>
            <a:off x="2500298" y="2643182"/>
            <a:ext cx="3429000" cy="16002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ru-RU" sz="1600" dirty="0">
                <a:latin typeface="Book Antiqua" pitchFamily="18" charset="0"/>
              </a:rPr>
              <a:t>        </a:t>
            </a:r>
            <a:r>
              <a:rPr lang="ru-RU" sz="1600" b="1" dirty="0">
                <a:solidFill>
                  <a:srgbClr val="CC0000"/>
                </a:solidFill>
                <a:latin typeface="Bookman Old Style" pitchFamily="18" charset="0"/>
              </a:rPr>
              <a:t>«Чашечка»</a:t>
            </a:r>
          </a:p>
          <a:p>
            <a:endParaRPr lang="ru-RU" sz="1600" dirty="0">
              <a:solidFill>
                <a:srgbClr val="009900"/>
              </a:solidFill>
              <a:latin typeface="Bookman Old Style" pitchFamily="18" charset="0"/>
            </a:endParaRPr>
          </a:p>
          <a:p>
            <a:pPr>
              <a:buFontTx/>
              <a:buChar char="•"/>
            </a:pPr>
            <a:r>
              <a:rPr lang="ru-RU" sz="1600" dirty="0">
                <a:solidFill>
                  <a:srgbClr val="002060"/>
                </a:solidFill>
                <a:latin typeface="Bookman Old Style" pitchFamily="18" charset="0"/>
              </a:rPr>
              <a:t>Из положения «Лопаточка» </a:t>
            </a:r>
          </a:p>
          <a:p>
            <a:r>
              <a:rPr lang="ru-RU" sz="1600" dirty="0">
                <a:solidFill>
                  <a:srgbClr val="002060"/>
                </a:solidFill>
                <a:latin typeface="Bookman Old Style" pitchFamily="18" charset="0"/>
              </a:rPr>
              <a:t>поднять  язычок вверх, </a:t>
            </a:r>
          </a:p>
          <a:p>
            <a:r>
              <a:rPr lang="ru-RU" sz="1600" dirty="0">
                <a:solidFill>
                  <a:srgbClr val="002060"/>
                </a:solidFill>
                <a:latin typeface="Bookman Old Style" pitchFamily="18" charset="0"/>
              </a:rPr>
              <a:t>загибая боковые края</a:t>
            </a:r>
            <a:r>
              <a:rPr lang="ru-RU" dirty="0">
                <a:solidFill>
                  <a:srgbClr val="002060"/>
                </a:solidFill>
                <a:latin typeface="Bookman Old Style" pitchFamily="18" charset="0"/>
              </a:rPr>
              <a:t>.</a:t>
            </a:r>
          </a:p>
        </p:txBody>
      </p:sp>
      <p:sp>
        <p:nvSpPr>
          <p:cNvPr id="13356" name="Rectangle 53"/>
          <p:cNvSpPr>
            <a:spLocks noChangeArrowheads="1"/>
          </p:cNvSpPr>
          <p:nvPr/>
        </p:nvSpPr>
        <p:spPr bwMode="auto">
          <a:xfrm>
            <a:off x="2590800" y="4648200"/>
            <a:ext cx="3581400" cy="18288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ru-RU" sz="1600" dirty="0">
                <a:latin typeface="Book Antiqua" pitchFamily="18" charset="0"/>
              </a:rPr>
              <a:t>       </a:t>
            </a:r>
            <a:r>
              <a:rPr lang="ru-RU" sz="1600" b="1" dirty="0">
                <a:solidFill>
                  <a:srgbClr val="CC0000"/>
                </a:solidFill>
                <a:latin typeface="Bookman Old Style" pitchFamily="18" charset="0"/>
              </a:rPr>
              <a:t>«Иголочка»</a:t>
            </a:r>
          </a:p>
          <a:p>
            <a:pPr>
              <a:buFontTx/>
              <a:buChar char="•"/>
            </a:pPr>
            <a:r>
              <a:rPr lang="ru-RU" sz="1600" dirty="0">
                <a:solidFill>
                  <a:srgbClr val="002060"/>
                </a:solidFill>
                <a:latin typeface="Bookman Old Style" pitchFamily="18" charset="0"/>
              </a:rPr>
              <a:t> Сделать язык узким</a:t>
            </a:r>
          </a:p>
        </p:txBody>
      </p:sp>
      <p:pic>
        <p:nvPicPr>
          <p:cNvPr id="37942" name="волшебство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848600" y="64008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943" name="волшебство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848600" y="2133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944" name="волшебство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848600" y="4267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60" name="Рисунок 29"/>
          <p:cNvPicPr>
            <a:picLocks noChangeAspect="1" noChangeArrowheads="1"/>
          </p:cNvPicPr>
          <p:nvPr/>
        </p:nvPicPr>
        <p:blipFill>
          <a:blip r:embed="rId8" cstate="print">
            <a:lum bright="-6000" contrast="54000"/>
          </a:blip>
          <a:srcRect/>
          <a:stretch>
            <a:fillRect/>
          </a:stretch>
        </p:blipFill>
        <p:spPr bwMode="auto">
          <a:xfrm>
            <a:off x="533400" y="457200"/>
            <a:ext cx="19812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61" name="Рисунок 42"/>
          <p:cNvPicPr>
            <a:picLocks noChangeAspect="1" noChangeArrowheads="1"/>
          </p:cNvPicPr>
          <p:nvPr/>
        </p:nvPicPr>
        <p:blipFill>
          <a:blip r:embed="rId9" cstate="print">
            <a:lum bright="-12000" contrast="42000"/>
          </a:blip>
          <a:srcRect/>
          <a:stretch>
            <a:fillRect/>
          </a:stretch>
        </p:blipFill>
        <p:spPr bwMode="auto">
          <a:xfrm>
            <a:off x="533400" y="2667000"/>
            <a:ext cx="1981200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62" name="Рисунок 6" descr="http://ds2483.msk.ru/pic/logoped25-6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96888" y="4791075"/>
            <a:ext cx="2017712" cy="157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63" name="Рисунок 5" descr="http://vashlogoped-online.ru/wp-content/uploads/2013/05/igolochka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324600" y="4724400"/>
            <a:ext cx="2001838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64" name="Рисунок 7" descr="артикуляционная гимнастика (лопаточка)"/>
          <p:cNvPicPr>
            <a:picLocks noChangeAspect="1" noChangeArrowheads="1"/>
          </p:cNvPicPr>
          <p:nvPr/>
        </p:nvPicPr>
        <p:blipFill>
          <a:blip r:embed="rId12" r:link="rId13" cstate="print"/>
          <a:srcRect/>
          <a:stretch>
            <a:fillRect/>
          </a:stretch>
        </p:blipFill>
        <p:spPr bwMode="auto">
          <a:xfrm>
            <a:off x="6172200" y="228600"/>
            <a:ext cx="1981200" cy="184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65" name="Рисунок 6" descr="http://vam-zhenshini.ru/images/articles/Articulating_gymnastics/1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410200" y="2590800"/>
            <a:ext cx="28194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66" name="Рисунок 53" descr="http://logoportal.ru/wp-content/uploads/2014/02/gimnastika-2.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172200" y="4648200"/>
            <a:ext cx="21336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" name="Picture 20" descr="Усложненный вариант логопедической гимнастики: Часики"/>
          <p:cNvPicPr>
            <a:picLocks noChangeAspect="1" noChangeArrowheads="1"/>
          </p:cNvPicPr>
          <p:nvPr/>
        </p:nvPicPr>
        <p:blipFill>
          <a:blip r:embed="rId16" cstate="print"/>
          <a:srcRect l="13514" t="13553" r="12162" b="14157"/>
          <a:stretch>
            <a:fillRect/>
          </a:stretch>
        </p:blipFill>
        <p:spPr bwMode="auto">
          <a:xfrm>
            <a:off x="6215074" y="214290"/>
            <a:ext cx="1964545" cy="178595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8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8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7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78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78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7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78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78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7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5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78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78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7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79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79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7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500"/>
                            </p:stCondLst>
                            <p:childTnLst>
                              <p:par>
                                <p:cTn id="35" presetID="53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79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79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7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000"/>
                            </p:stCondLst>
                            <p:childTnLst>
                              <p:par>
                                <p:cTn id="41" presetID="53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79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79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7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500"/>
                            </p:stCondLst>
                            <p:childTnLst>
                              <p:par>
                                <p:cTn id="47" presetID="53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79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79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7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8000"/>
                            </p:stCondLst>
                            <p:childTnLst>
                              <p:par>
                                <p:cTn id="53" presetID="53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79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79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7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0500"/>
                            </p:stCondLst>
                            <p:childTnLst>
                              <p:par>
                                <p:cTn id="59" presetID="53" presetClass="entr" presetSubtype="0" fill="hold" grpId="0" nodeType="afterEffect">
                                  <p:stCondLst>
                                    <p:cond delay="1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79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79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7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3000"/>
                            </p:stCondLst>
                            <p:childTnLst>
                              <p:par>
                                <p:cTn id="6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2955" fill="hold"/>
                                        <p:tgtEl>
                                          <p:spTgt spid="379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9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9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9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9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9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9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9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9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9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9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9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78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78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7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53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79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79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37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3000"/>
                            </p:stCondLst>
                            <p:childTnLst>
                              <p:par>
                                <p:cTn id="97" presetID="53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79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79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379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500"/>
                            </p:stCondLst>
                            <p:childTnLst>
                              <p:par>
                                <p:cTn id="103" presetID="53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79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379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37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8000"/>
                            </p:stCondLst>
                            <p:childTnLst>
                              <p:par>
                                <p:cTn id="109" presetID="53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379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379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379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500"/>
                            </p:stCondLst>
                            <p:childTnLst>
                              <p:par>
                                <p:cTn id="115" presetID="53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379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379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379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3000"/>
                            </p:stCondLst>
                            <p:childTnLst>
                              <p:par>
                                <p:cTn id="121" presetID="53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379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379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379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5500"/>
                            </p:stCondLst>
                            <p:childTnLst>
                              <p:par>
                                <p:cTn id="127" presetID="53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379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379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379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8000"/>
                            </p:stCondLst>
                            <p:childTnLst>
                              <p:par>
                                <p:cTn id="133" presetID="53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379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379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37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20500"/>
                            </p:stCondLst>
                            <p:childTnLst>
                              <p:par>
                                <p:cTn id="139" presetID="53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379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379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37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23000"/>
                            </p:stCondLst>
                            <p:childTnLst>
                              <p:par>
                                <p:cTn id="14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6" dur="2955" fill="hold"/>
                                        <p:tgtEl>
                                          <p:spTgt spid="379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9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9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9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9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9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9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9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9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9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9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9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53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378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378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9" dur="1000"/>
                                        <p:tgtEl>
                                          <p:spTgt spid="37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1500"/>
                            </p:stCondLst>
                            <p:childTnLst>
                              <p:par>
                                <p:cTn id="171" presetID="53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379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379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5" dur="1000"/>
                                        <p:tgtEl>
                                          <p:spTgt spid="37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7" presetID="53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379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379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1" dur="1000"/>
                                        <p:tgtEl>
                                          <p:spTgt spid="37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6500"/>
                            </p:stCondLst>
                            <p:childTnLst>
                              <p:par>
                                <p:cTn id="183" presetID="53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379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379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7" dur="1000"/>
                                        <p:tgtEl>
                                          <p:spTgt spid="37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9000"/>
                            </p:stCondLst>
                            <p:childTnLst>
                              <p:par>
                                <p:cTn id="189" presetID="53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379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379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3" dur="1000"/>
                                        <p:tgtEl>
                                          <p:spTgt spid="37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11500"/>
                            </p:stCondLst>
                            <p:childTnLst>
                              <p:par>
                                <p:cTn id="195" presetID="53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379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379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9" dur="1000"/>
                                        <p:tgtEl>
                                          <p:spTgt spid="37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14000"/>
                            </p:stCondLst>
                            <p:childTnLst>
                              <p:par>
                                <p:cTn id="201" presetID="53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379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379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5" dur="1000"/>
                                        <p:tgtEl>
                                          <p:spTgt spid="37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16500"/>
                            </p:stCondLst>
                            <p:childTnLst>
                              <p:par>
                                <p:cTn id="207" presetID="53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379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1000" fill="hold"/>
                                        <p:tgtEl>
                                          <p:spTgt spid="379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1" dur="1000"/>
                                        <p:tgtEl>
                                          <p:spTgt spid="37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19000"/>
                            </p:stCondLst>
                            <p:childTnLst>
                              <p:par>
                                <p:cTn id="213" presetID="53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5" dur="1000" fill="hold"/>
                                        <p:tgtEl>
                                          <p:spTgt spid="379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1000" fill="hold"/>
                                        <p:tgtEl>
                                          <p:spTgt spid="379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7" dur="1000"/>
                                        <p:tgtEl>
                                          <p:spTgt spid="37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21500"/>
                            </p:stCondLst>
                            <p:childTnLst>
                              <p:par>
                                <p:cTn id="219" presetID="53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379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1000" fill="hold"/>
                                        <p:tgtEl>
                                          <p:spTgt spid="379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3" dur="1000"/>
                                        <p:tgtEl>
                                          <p:spTgt spid="37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24000"/>
                            </p:stCondLst>
                            <p:childTnLst>
                              <p:par>
                                <p:cTn id="22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6" dur="2955" fill="hold"/>
                                        <p:tgtEl>
                                          <p:spTgt spid="379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2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9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9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9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9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9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9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9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9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9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9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9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4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942"/>
                </p:tgtEl>
              </p:cMediaNode>
            </p:audio>
            <p:audio>
              <p:cMediaNode>
                <p:cTn id="24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943"/>
                </p:tgtEl>
              </p:cMediaNode>
            </p:audio>
            <p:audio>
              <p:cMediaNode>
                <p:cTn id="24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944"/>
                </p:tgtEl>
              </p:cMediaNode>
            </p:audio>
          </p:childTnLst>
        </p:cTn>
      </p:par>
    </p:tnLst>
    <p:bldLst>
      <p:bldP spid="37894" grpId="0" animBg="1"/>
      <p:bldP spid="37895" grpId="0" animBg="1"/>
      <p:bldP spid="37896" grpId="0" animBg="1"/>
      <p:bldP spid="37897" grpId="0" animBg="1"/>
      <p:bldP spid="37898" grpId="0" animBg="1"/>
      <p:bldP spid="37899" grpId="0" animBg="1"/>
      <p:bldP spid="37900" grpId="0" animBg="1"/>
      <p:bldP spid="37901" grpId="0" animBg="1"/>
      <p:bldP spid="37902" grpId="0" animBg="1"/>
      <p:bldP spid="37903" grpId="0" animBg="1"/>
      <p:bldP spid="37904" grpId="0" animBg="1"/>
      <p:bldP spid="37905" grpId="0" animBg="1"/>
      <p:bldP spid="37906" grpId="0" animBg="1"/>
      <p:bldP spid="37907" grpId="0" animBg="1"/>
      <p:bldP spid="37908" grpId="0" animBg="1"/>
      <p:bldP spid="37909" grpId="0" animBg="1"/>
      <p:bldP spid="37910" grpId="0" animBg="1"/>
      <p:bldP spid="37911" grpId="0" animBg="1"/>
      <p:bldP spid="37912" grpId="0" animBg="1"/>
      <p:bldP spid="37913" grpId="0" animBg="1"/>
      <p:bldP spid="37914" grpId="0" animBg="1"/>
      <p:bldP spid="37915" grpId="0" animBg="1"/>
      <p:bldP spid="37916" grpId="0" animBg="1"/>
      <p:bldP spid="37917" grpId="0" animBg="1"/>
      <p:bldP spid="37918" grpId="0" animBg="1"/>
      <p:bldP spid="37919" grpId="0" animBg="1"/>
      <p:bldP spid="37920" grpId="0" animBg="1"/>
      <p:bldP spid="37921" grpId="0" animBg="1"/>
      <p:bldP spid="37922" grpId="0" animBg="1"/>
      <p:bldP spid="37923" grpId="0" animBg="1"/>
      <p:bldP spid="37924" grpId="0" animBg="1"/>
      <p:bldP spid="37925" grpId="0" animBg="1"/>
      <p:bldP spid="379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47" descr="киск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571744"/>
            <a:ext cx="8077200" cy="1866900"/>
          </a:xfrm>
          <a:prstGeom prst="rect">
            <a:avLst/>
          </a:prstGeom>
          <a:noFill/>
          <a:ln w="57150">
            <a:solidFill>
              <a:srgbClr val="CC00FF"/>
            </a:solidFill>
            <a:miter lim="800000"/>
            <a:headEnd/>
            <a:tailEnd/>
          </a:ln>
        </p:spPr>
      </p:pic>
      <p:pic>
        <p:nvPicPr>
          <p:cNvPr id="14339" name="Picture 45" descr="чистим зубы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304800"/>
            <a:ext cx="8001000" cy="1762125"/>
          </a:xfrm>
          <a:prstGeom prst="rect">
            <a:avLst/>
          </a:prstGeom>
          <a:noFill/>
          <a:ln w="57150">
            <a:solidFill>
              <a:srgbClr val="CC00FF"/>
            </a:solidFill>
            <a:miter lim="800000"/>
            <a:headEnd/>
            <a:tailEnd/>
          </a:ln>
        </p:spPr>
      </p:pic>
      <p:sp>
        <p:nvSpPr>
          <p:cNvPr id="14340" name="Line 5"/>
          <p:cNvSpPr>
            <a:spLocks noChangeShapeType="1"/>
          </p:cNvSpPr>
          <p:nvPr/>
        </p:nvSpPr>
        <p:spPr bwMode="auto">
          <a:xfrm>
            <a:off x="0" y="0"/>
            <a:ext cx="0" cy="6858000"/>
          </a:xfrm>
          <a:prstGeom prst="line">
            <a:avLst/>
          </a:prstGeom>
          <a:noFill/>
          <a:ln w="9525">
            <a:solidFill>
              <a:srgbClr val="0099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94" name="Oval 6"/>
          <p:cNvSpPr>
            <a:spLocks noChangeArrowheads="1"/>
          </p:cNvSpPr>
          <p:nvPr/>
        </p:nvSpPr>
        <p:spPr bwMode="auto">
          <a:xfrm>
            <a:off x="8077200" y="1219200"/>
            <a:ext cx="1066800" cy="1066800"/>
          </a:xfrm>
          <a:prstGeom prst="ellipse">
            <a:avLst/>
          </a:pr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6600" b="1">
                <a:solidFill>
                  <a:srgbClr val="ABE7F3"/>
                </a:solidFill>
              </a:rPr>
              <a:t>1</a:t>
            </a:r>
          </a:p>
        </p:txBody>
      </p:sp>
      <p:sp>
        <p:nvSpPr>
          <p:cNvPr id="37896" name="Oval 8"/>
          <p:cNvSpPr>
            <a:spLocks noChangeArrowheads="1"/>
          </p:cNvSpPr>
          <p:nvPr/>
        </p:nvSpPr>
        <p:spPr bwMode="auto">
          <a:xfrm>
            <a:off x="8077200" y="5638800"/>
            <a:ext cx="1066800" cy="1066800"/>
          </a:xfrm>
          <a:prstGeom prst="ellipse">
            <a:avLst/>
          </a:pr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6600" b="1">
                <a:solidFill>
                  <a:srgbClr val="ABE7F3"/>
                </a:solidFill>
              </a:rPr>
              <a:t>1</a:t>
            </a:r>
          </a:p>
        </p:txBody>
      </p:sp>
      <p:sp>
        <p:nvSpPr>
          <p:cNvPr id="37897" name="Oval 9"/>
          <p:cNvSpPr>
            <a:spLocks noChangeArrowheads="1"/>
          </p:cNvSpPr>
          <p:nvPr/>
        </p:nvSpPr>
        <p:spPr bwMode="auto">
          <a:xfrm>
            <a:off x="8077200" y="1219200"/>
            <a:ext cx="1066800" cy="1066800"/>
          </a:xfrm>
          <a:prstGeom prst="ellipse">
            <a:avLst/>
          </a:pr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6600" b="1">
                <a:solidFill>
                  <a:srgbClr val="ABE7F3"/>
                </a:solidFill>
              </a:rPr>
              <a:t>2</a:t>
            </a:r>
          </a:p>
        </p:txBody>
      </p:sp>
      <p:sp>
        <p:nvSpPr>
          <p:cNvPr id="37898" name="Oval 10"/>
          <p:cNvSpPr>
            <a:spLocks noChangeArrowheads="1"/>
          </p:cNvSpPr>
          <p:nvPr/>
        </p:nvSpPr>
        <p:spPr bwMode="auto">
          <a:xfrm>
            <a:off x="8077200" y="1219200"/>
            <a:ext cx="1066800" cy="1066800"/>
          </a:xfrm>
          <a:prstGeom prst="ellipse">
            <a:avLst/>
          </a:pr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6600" b="1">
                <a:solidFill>
                  <a:srgbClr val="ABE7F3"/>
                </a:solidFill>
              </a:rPr>
              <a:t>3</a:t>
            </a:r>
          </a:p>
        </p:txBody>
      </p:sp>
      <p:sp>
        <p:nvSpPr>
          <p:cNvPr id="37899" name="Oval 11"/>
          <p:cNvSpPr>
            <a:spLocks noChangeArrowheads="1"/>
          </p:cNvSpPr>
          <p:nvPr/>
        </p:nvSpPr>
        <p:spPr bwMode="auto">
          <a:xfrm>
            <a:off x="8077200" y="1219200"/>
            <a:ext cx="1066800" cy="1066800"/>
          </a:xfrm>
          <a:prstGeom prst="ellipse">
            <a:avLst/>
          </a:pr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6600" b="1">
                <a:solidFill>
                  <a:srgbClr val="ABE7F3"/>
                </a:solidFill>
              </a:rPr>
              <a:t>4</a:t>
            </a:r>
          </a:p>
        </p:txBody>
      </p:sp>
      <p:sp>
        <p:nvSpPr>
          <p:cNvPr id="37900" name="Oval 12"/>
          <p:cNvSpPr>
            <a:spLocks noChangeArrowheads="1"/>
          </p:cNvSpPr>
          <p:nvPr/>
        </p:nvSpPr>
        <p:spPr bwMode="auto">
          <a:xfrm>
            <a:off x="8077200" y="1219200"/>
            <a:ext cx="1066800" cy="1066800"/>
          </a:xfrm>
          <a:prstGeom prst="ellipse">
            <a:avLst/>
          </a:pr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6600" b="1">
                <a:solidFill>
                  <a:srgbClr val="ABE7F3"/>
                </a:solidFill>
              </a:rPr>
              <a:t>5</a:t>
            </a:r>
          </a:p>
        </p:txBody>
      </p:sp>
      <p:sp>
        <p:nvSpPr>
          <p:cNvPr id="37901" name="Oval 13"/>
          <p:cNvSpPr>
            <a:spLocks noChangeArrowheads="1"/>
          </p:cNvSpPr>
          <p:nvPr/>
        </p:nvSpPr>
        <p:spPr bwMode="auto">
          <a:xfrm>
            <a:off x="8077200" y="1219200"/>
            <a:ext cx="1066800" cy="1066800"/>
          </a:xfrm>
          <a:prstGeom prst="ellipse">
            <a:avLst/>
          </a:pr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6600" b="1">
                <a:solidFill>
                  <a:srgbClr val="ABE7F3"/>
                </a:solidFill>
              </a:rPr>
              <a:t>6</a:t>
            </a:r>
          </a:p>
        </p:txBody>
      </p:sp>
      <p:sp>
        <p:nvSpPr>
          <p:cNvPr id="37902" name="Oval 14"/>
          <p:cNvSpPr>
            <a:spLocks noChangeArrowheads="1"/>
          </p:cNvSpPr>
          <p:nvPr/>
        </p:nvSpPr>
        <p:spPr bwMode="auto">
          <a:xfrm>
            <a:off x="8077200" y="1219200"/>
            <a:ext cx="1066800" cy="1066800"/>
          </a:xfrm>
          <a:prstGeom prst="ellipse">
            <a:avLst/>
          </a:pr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6600" b="1">
                <a:solidFill>
                  <a:srgbClr val="ABE7F3"/>
                </a:solidFill>
              </a:rPr>
              <a:t>7</a:t>
            </a:r>
          </a:p>
        </p:txBody>
      </p:sp>
      <p:sp>
        <p:nvSpPr>
          <p:cNvPr id="37903" name="Oval 15"/>
          <p:cNvSpPr>
            <a:spLocks noChangeArrowheads="1"/>
          </p:cNvSpPr>
          <p:nvPr/>
        </p:nvSpPr>
        <p:spPr bwMode="auto">
          <a:xfrm>
            <a:off x="8077200" y="1219200"/>
            <a:ext cx="1066800" cy="1066800"/>
          </a:xfrm>
          <a:prstGeom prst="ellipse">
            <a:avLst/>
          </a:pr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6600" b="1">
                <a:solidFill>
                  <a:srgbClr val="ABE7F3"/>
                </a:solidFill>
              </a:rPr>
              <a:t>8</a:t>
            </a:r>
          </a:p>
        </p:txBody>
      </p:sp>
      <p:sp>
        <p:nvSpPr>
          <p:cNvPr id="37904" name="Oval 16"/>
          <p:cNvSpPr>
            <a:spLocks noChangeArrowheads="1"/>
          </p:cNvSpPr>
          <p:nvPr/>
        </p:nvSpPr>
        <p:spPr bwMode="auto">
          <a:xfrm>
            <a:off x="8077200" y="1219200"/>
            <a:ext cx="1066800" cy="1066800"/>
          </a:xfrm>
          <a:prstGeom prst="ellipse">
            <a:avLst/>
          </a:pr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6600" b="1">
                <a:solidFill>
                  <a:srgbClr val="ABE7F3"/>
                </a:solidFill>
              </a:rPr>
              <a:t>9</a:t>
            </a:r>
          </a:p>
        </p:txBody>
      </p:sp>
      <p:sp>
        <p:nvSpPr>
          <p:cNvPr id="37905" name="Oval 17"/>
          <p:cNvSpPr>
            <a:spLocks noChangeArrowheads="1"/>
          </p:cNvSpPr>
          <p:nvPr/>
        </p:nvSpPr>
        <p:spPr bwMode="auto">
          <a:xfrm>
            <a:off x="8077200" y="1219200"/>
            <a:ext cx="1066800" cy="1066800"/>
          </a:xfrm>
          <a:prstGeom prst="ellipse">
            <a:avLst/>
          </a:pr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6600" b="1">
                <a:solidFill>
                  <a:srgbClr val="ABE7F3"/>
                </a:solidFill>
              </a:rPr>
              <a:t>10</a:t>
            </a:r>
          </a:p>
        </p:txBody>
      </p:sp>
      <p:sp>
        <p:nvSpPr>
          <p:cNvPr id="37915" name="Oval 27"/>
          <p:cNvSpPr>
            <a:spLocks noChangeArrowheads="1"/>
          </p:cNvSpPr>
          <p:nvPr/>
        </p:nvSpPr>
        <p:spPr bwMode="auto">
          <a:xfrm>
            <a:off x="8077200" y="5638800"/>
            <a:ext cx="1066800" cy="1066800"/>
          </a:xfrm>
          <a:prstGeom prst="ellipse">
            <a:avLst/>
          </a:pr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6600" b="1">
                <a:solidFill>
                  <a:srgbClr val="ABE7F3"/>
                </a:solidFill>
              </a:rPr>
              <a:t>2</a:t>
            </a:r>
          </a:p>
        </p:txBody>
      </p:sp>
      <p:sp>
        <p:nvSpPr>
          <p:cNvPr id="37916" name="Oval 28"/>
          <p:cNvSpPr>
            <a:spLocks noChangeArrowheads="1"/>
          </p:cNvSpPr>
          <p:nvPr/>
        </p:nvSpPr>
        <p:spPr bwMode="auto">
          <a:xfrm>
            <a:off x="8077200" y="5638800"/>
            <a:ext cx="1066800" cy="1066800"/>
          </a:xfrm>
          <a:prstGeom prst="ellipse">
            <a:avLst/>
          </a:pr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6600" b="1">
                <a:solidFill>
                  <a:srgbClr val="ABE7F3"/>
                </a:solidFill>
              </a:rPr>
              <a:t>3</a:t>
            </a:r>
          </a:p>
        </p:txBody>
      </p:sp>
      <p:sp>
        <p:nvSpPr>
          <p:cNvPr id="37917" name="Oval 29"/>
          <p:cNvSpPr>
            <a:spLocks noChangeArrowheads="1"/>
          </p:cNvSpPr>
          <p:nvPr/>
        </p:nvSpPr>
        <p:spPr bwMode="auto">
          <a:xfrm>
            <a:off x="8077200" y="5638800"/>
            <a:ext cx="1066800" cy="1066800"/>
          </a:xfrm>
          <a:prstGeom prst="ellipse">
            <a:avLst/>
          </a:pr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6600" b="1">
                <a:solidFill>
                  <a:srgbClr val="ABE7F3"/>
                </a:solidFill>
              </a:rPr>
              <a:t>4</a:t>
            </a:r>
          </a:p>
        </p:txBody>
      </p:sp>
      <p:sp>
        <p:nvSpPr>
          <p:cNvPr id="37918" name="Oval 30"/>
          <p:cNvSpPr>
            <a:spLocks noChangeArrowheads="1"/>
          </p:cNvSpPr>
          <p:nvPr/>
        </p:nvSpPr>
        <p:spPr bwMode="auto">
          <a:xfrm>
            <a:off x="8077200" y="5638800"/>
            <a:ext cx="1066800" cy="1066800"/>
          </a:xfrm>
          <a:prstGeom prst="ellipse">
            <a:avLst/>
          </a:pr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6600" b="1">
                <a:solidFill>
                  <a:srgbClr val="ABE7F3"/>
                </a:solidFill>
              </a:rPr>
              <a:t>5</a:t>
            </a:r>
          </a:p>
        </p:txBody>
      </p:sp>
      <p:sp>
        <p:nvSpPr>
          <p:cNvPr id="37919" name="Oval 31"/>
          <p:cNvSpPr>
            <a:spLocks noChangeArrowheads="1"/>
          </p:cNvSpPr>
          <p:nvPr/>
        </p:nvSpPr>
        <p:spPr bwMode="auto">
          <a:xfrm>
            <a:off x="8077200" y="5638800"/>
            <a:ext cx="1066800" cy="1066800"/>
          </a:xfrm>
          <a:prstGeom prst="ellipse">
            <a:avLst/>
          </a:pr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6600" b="1">
                <a:solidFill>
                  <a:srgbClr val="ABE7F3"/>
                </a:solidFill>
              </a:rPr>
              <a:t>6</a:t>
            </a:r>
          </a:p>
        </p:txBody>
      </p:sp>
      <p:sp>
        <p:nvSpPr>
          <p:cNvPr id="37920" name="Oval 32"/>
          <p:cNvSpPr>
            <a:spLocks noChangeArrowheads="1"/>
          </p:cNvSpPr>
          <p:nvPr/>
        </p:nvSpPr>
        <p:spPr bwMode="auto">
          <a:xfrm>
            <a:off x="8077200" y="5638800"/>
            <a:ext cx="1066800" cy="1066800"/>
          </a:xfrm>
          <a:prstGeom prst="ellipse">
            <a:avLst/>
          </a:pr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6600" b="1">
                <a:solidFill>
                  <a:srgbClr val="ABE7F3"/>
                </a:solidFill>
              </a:rPr>
              <a:t>7</a:t>
            </a:r>
          </a:p>
        </p:txBody>
      </p:sp>
      <p:sp>
        <p:nvSpPr>
          <p:cNvPr id="37921" name="Oval 33"/>
          <p:cNvSpPr>
            <a:spLocks noChangeArrowheads="1"/>
          </p:cNvSpPr>
          <p:nvPr/>
        </p:nvSpPr>
        <p:spPr bwMode="auto">
          <a:xfrm>
            <a:off x="8077200" y="5638800"/>
            <a:ext cx="1066800" cy="1066800"/>
          </a:xfrm>
          <a:prstGeom prst="ellipse">
            <a:avLst/>
          </a:pr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6600" b="1">
                <a:solidFill>
                  <a:srgbClr val="ABE7F3"/>
                </a:solidFill>
              </a:rPr>
              <a:t>8</a:t>
            </a:r>
          </a:p>
        </p:txBody>
      </p:sp>
      <p:sp>
        <p:nvSpPr>
          <p:cNvPr id="37922" name="Oval 34"/>
          <p:cNvSpPr>
            <a:spLocks noChangeArrowheads="1"/>
          </p:cNvSpPr>
          <p:nvPr/>
        </p:nvSpPr>
        <p:spPr bwMode="auto">
          <a:xfrm>
            <a:off x="8077200" y="5638800"/>
            <a:ext cx="1066800" cy="1066800"/>
          </a:xfrm>
          <a:prstGeom prst="ellipse">
            <a:avLst/>
          </a:pr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6600" b="1">
                <a:solidFill>
                  <a:srgbClr val="ABE7F3"/>
                </a:solidFill>
              </a:rPr>
              <a:t>9</a:t>
            </a:r>
          </a:p>
        </p:txBody>
      </p:sp>
      <p:sp>
        <p:nvSpPr>
          <p:cNvPr id="37923" name="Oval 35"/>
          <p:cNvSpPr>
            <a:spLocks noChangeArrowheads="1"/>
          </p:cNvSpPr>
          <p:nvPr/>
        </p:nvSpPr>
        <p:spPr bwMode="auto">
          <a:xfrm>
            <a:off x="8077200" y="5638800"/>
            <a:ext cx="1066800" cy="1066800"/>
          </a:xfrm>
          <a:prstGeom prst="ellipse">
            <a:avLst/>
          </a:pr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6600" b="1" dirty="0">
                <a:solidFill>
                  <a:srgbClr val="ABE7F3"/>
                </a:solidFill>
              </a:rPr>
              <a:t>10</a:t>
            </a:r>
          </a:p>
        </p:txBody>
      </p:sp>
      <p:sp>
        <p:nvSpPr>
          <p:cNvPr id="37924" name="AutoShape 36"/>
          <p:cNvSpPr>
            <a:spLocks noChangeArrowheads="1"/>
          </p:cNvSpPr>
          <p:nvPr/>
        </p:nvSpPr>
        <p:spPr bwMode="auto">
          <a:xfrm>
            <a:off x="8077200" y="1219200"/>
            <a:ext cx="1066800" cy="1066800"/>
          </a:xfrm>
          <a:prstGeom prst="smileyFace">
            <a:avLst>
              <a:gd name="adj" fmla="val 4653"/>
            </a:avLst>
          </a:prstGeom>
          <a:solidFill>
            <a:srgbClr val="FF0000"/>
          </a:soli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endParaRPr lang="ru-RU"/>
          </a:p>
        </p:txBody>
      </p:sp>
      <p:sp>
        <p:nvSpPr>
          <p:cNvPr id="37926" name="AutoShape 38"/>
          <p:cNvSpPr>
            <a:spLocks noChangeArrowheads="1"/>
          </p:cNvSpPr>
          <p:nvPr/>
        </p:nvSpPr>
        <p:spPr bwMode="auto">
          <a:xfrm>
            <a:off x="8077200" y="5643578"/>
            <a:ext cx="1066800" cy="1066800"/>
          </a:xfrm>
          <a:prstGeom prst="smileyFace">
            <a:avLst>
              <a:gd name="adj" fmla="val 4653"/>
            </a:avLst>
          </a:prstGeom>
          <a:solidFill>
            <a:srgbClr val="CC0000"/>
          </a:soli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endParaRPr lang="ru-RU"/>
          </a:p>
        </p:txBody>
      </p:sp>
      <p:sp>
        <p:nvSpPr>
          <p:cNvPr id="14363" name="Rectangle 52"/>
          <p:cNvSpPr>
            <a:spLocks noChangeArrowheads="1"/>
          </p:cNvSpPr>
          <p:nvPr/>
        </p:nvSpPr>
        <p:spPr bwMode="auto">
          <a:xfrm>
            <a:off x="2514600" y="457200"/>
            <a:ext cx="3429000" cy="16002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ru-RU" sz="1600" dirty="0">
                <a:latin typeface="Bookman Old Style" pitchFamily="18" charset="0"/>
              </a:rPr>
              <a:t>        </a:t>
            </a:r>
            <a:r>
              <a:rPr lang="ru-RU" sz="1600" b="1" dirty="0">
                <a:solidFill>
                  <a:srgbClr val="CC0000"/>
                </a:solidFill>
                <a:latin typeface="Bookman Old Style" pitchFamily="18" charset="0"/>
              </a:rPr>
              <a:t>«Чистим зубки»</a:t>
            </a:r>
          </a:p>
          <a:p>
            <a:endParaRPr lang="ru-RU" sz="1600" dirty="0">
              <a:solidFill>
                <a:srgbClr val="009900"/>
              </a:solidFill>
              <a:latin typeface="Bookman Old Style" pitchFamily="18" charset="0"/>
            </a:endParaRPr>
          </a:p>
          <a:p>
            <a:pPr>
              <a:buFontTx/>
              <a:buChar char="•"/>
            </a:pPr>
            <a:r>
              <a:rPr lang="ru-RU" sz="1600" dirty="0">
                <a:solidFill>
                  <a:srgbClr val="002060"/>
                </a:solidFill>
                <a:latin typeface="Bookman Old Style" pitchFamily="18" charset="0"/>
              </a:rPr>
              <a:t>Улыбнись, открой рот</a:t>
            </a:r>
          </a:p>
          <a:p>
            <a:pPr>
              <a:buFontTx/>
              <a:buChar char="•"/>
            </a:pPr>
            <a:r>
              <a:rPr lang="ru-RU" sz="1600" dirty="0">
                <a:solidFill>
                  <a:srgbClr val="002060"/>
                </a:solidFill>
                <a:latin typeface="Bookman Old Style" pitchFamily="18" charset="0"/>
              </a:rPr>
              <a:t>Кончиком языка «почисти» </a:t>
            </a:r>
          </a:p>
          <a:p>
            <a:r>
              <a:rPr lang="ru-RU" sz="1600" dirty="0">
                <a:solidFill>
                  <a:srgbClr val="002060"/>
                </a:solidFill>
                <a:latin typeface="Bookman Old Style" pitchFamily="18" charset="0"/>
              </a:rPr>
              <a:t>нижние зубы с внутренней </a:t>
            </a:r>
          </a:p>
          <a:p>
            <a:r>
              <a:rPr lang="ru-RU" sz="1600" dirty="0">
                <a:solidFill>
                  <a:srgbClr val="002060"/>
                </a:solidFill>
                <a:latin typeface="Bookman Old Style" pitchFamily="18" charset="0"/>
              </a:rPr>
              <a:t>стороны (вправо – влево)</a:t>
            </a:r>
          </a:p>
        </p:txBody>
      </p:sp>
      <p:sp>
        <p:nvSpPr>
          <p:cNvPr id="14364" name="Rectangle 53"/>
          <p:cNvSpPr>
            <a:spLocks noChangeArrowheads="1"/>
          </p:cNvSpPr>
          <p:nvPr/>
        </p:nvSpPr>
        <p:spPr bwMode="auto">
          <a:xfrm>
            <a:off x="2500298" y="2571744"/>
            <a:ext cx="3581400" cy="18288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ru-RU" dirty="0">
                <a:latin typeface="Book Antiqua" pitchFamily="18" charset="0"/>
              </a:rPr>
              <a:t>       </a:t>
            </a:r>
            <a:r>
              <a:rPr lang="ru-RU" sz="1600" b="1" dirty="0">
                <a:solidFill>
                  <a:srgbClr val="CC0000"/>
                </a:solidFill>
                <a:latin typeface="Book Antiqua" pitchFamily="18" charset="0"/>
              </a:rPr>
              <a:t>«</a:t>
            </a:r>
            <a:r>
              <a:rPr lang="ru-RU" sz="1600" b="1" dirty="0">
                <a:solidFill>
                  <a:srgbClr val="CC0000"/>
                </a:solidFill>
                <a:latin typeface="Bookman Old Style" pitchFamily="18" charset="0"/>
              </a:rPr>
              <a:t>Горка»</a:t>
            </a:r>
          </a:p>
          <a:p>
            <a:pPr>
              <a:buFontTx/>
              <a:buChar char="•"/>
            </a:pPr>
            <a:r>
              <a:rPr lang="ru-RU" sz="1600" dirty="0">
                <a:solidFill>
                  <a:srgbClr val="002060"/>
                </a:solidFill>
                <a:latin typeface="Bookman Old Style" pitchFamily="18" charset="0"/>
              </a:rPr>
              <a:t> Кончик зыка упирается в </a:t>
            </a:r>
          </a:p>
          <a:p>
            <a:r>
              <a:rPr lang="ru-RU" sz="1600" dirty="0">
                <a:solidFill>
                  <a:srgbClr val="002060"/>
                </a:solidFill>
                <a:latin typeface="Bookman Old Style" pitchFamily="18" charset="0"/>
              </a:rPr>
              <a:t>нижние зубы </a:t>
            </a:r>
          </a:p>
          <a:p>
            <a:pPr>
              <a:buFontTx/>
              <a:buChar char="•"/>
            </a:pPr>
            <a:r>
              <a:rPr lang="ru-RU" sz="1600" dirty="0">
                <a:solidFill>
                  <a:srgbClr val="002060"/>
                </a:solidFill>
                <a:latin typeface="Bookman Old Style" pitchFamily="18" charset="0"/>
              </a:rPr>
              <a:t> Язык выгибаем горкой, </a:t>
            </a:r>
          </a:p>
          <a:p>
            <a:pPr>
              <a:buFontTx/>
              <a:buChar char="•"/>
            </a:pPr>
            <a:r>
              <a:rPr lang="ru-RU" sz="1600" dirty="0">
                <a:solidFill>
                  <a:srgbClr val="002060"/>
                </a:solidFill>
                <a:latin typeface="Bookman Old Style" pitchFamily="18" charset="0"/>
              </a:rPr>
              <a:t> Губы в улыбке, рот открыт</a:t>
            </a:r>
          </a:p>
          <a:p>
            <a:r>
              <a:rPr lang="ru-RU" sz="1600" dirty="0">
                <a:solidFill>
                  <a:srgbClr val="002060"/>
                </a:solidFill>
                <a:latin typeface="Bookman Old Style" pitchFamily="18" charset="0"/>
              </a:rPr>
              <a:t>затем расслабляем</a:t>
            </a:r>
          </a:p>
        </p:txBody>
      </p:sp>
      <p:pic>
        <p:nvPicPr>
          <p:cNvPr id="37942" name="волшебство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48600" y="64008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943" name="волшебство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53400" y="24384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67" name="Рисунок 3" descr="http://vam-zhenshini.ru/images/articles/Articulating_gymnastics/1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19800" y="304800"/>
            <a:ext cx="20574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68" name="Рисунок 50"/>
          <p:cNvPicPr>
            <a:picLocks noChangeAspect="1" noChangeArrowheads="1"/>
          </p:cNvPicPr>
          <p:nvPr/>
        </p:nvPicPr>
        <p:blipFill>
          <a:blip r:embed="rId7" cstate="print">
            <a:lum bright="-6000" contrast="54000"/>
          </a:blip>
          <a:srcRect/>
          <a:stretch>
            <a:fillRect/>
          </a:stretch>
        </p:blipFill>
        <p:spPr bwMode="auto">
          <a:xfrm>
            <a:off x="500034" y="2643182"/>
            <a:ext cx="19812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Picture 12" descr="Усложненный вариант логопедической гимнастики: Чашка-Блюдце 1"/>
          <p:cNvPicPr>
            <a:picLocks noChangeAspect="1" noChangeArrowheads="1"/>
          </p:cNvPicPr>
          <p:nvPr/>
        </p:nvPicPr>
        <p:blipFill>
          <a:blip r:embed="rId8" cstate="print"/>
          <a:srcRect l="13971" t="11764" r="15441" b="20588"/>
          <a:stretch>
            <a:fillRect/>
          </a:stretch>
        </p:blipFill>
        <p:spPr bwMode="auto">
          <a:xfrm>
            <a:off x="6286512" y="2643182"/>
            <a:ext cx="2071702" cy="1571636"/>
          </a:xfrm>
          <a:prstGeom prst="rect">
            <a:avLst/>
          </a:prstGeom>
          <a:noFill/>
        </p:spPr>
      </p:pic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214282" y="4643446"/>
            <a:ext cx="821537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Устал Малыш, решил отдохнуть. И язычок устал. Положи его на нижнюю губу и подуй на него, чтобы язычок отдохнул 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упражнение «Ветерок»)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. 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От ветерка язычку стало холодно. Спрячь его за нижние зубки 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(упражнение «Язычок спит»).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Молодец!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Bookman Old Style" pitchFamily="18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8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8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7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78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78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7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78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78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7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5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78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78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7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79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79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7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500"/>
                            </p:stCondLst>
                            <p:childTnLst>
                              <p:par>
                                <p:cTn id="35" presetID="53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79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79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7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000"/>
                            </p:stCondLst>
                            <p:childTnLst>
                              <p:par>
                                <p:cTn id="41" presetID="53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79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79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7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500"/>
                            </p:stCondLst>
                            <p:childTnLst>
                              <p:par>
                                <p:cTn id="47" presetID="53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79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79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7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8000"/>
                            </p:stCondLst>
                            <p:childTnLst>
                              <p:par>
                                <p:cTn id="53" presetID="53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79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79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7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0500"/>
                            </p:stCondLst>
                            <p:childTnLst>
                              <p:par>
                                <p:cTn id="59" presetID="53" presetClass="entr" presetSubtype="0" fill="hold" grpId="0" nodeType="afterEffect">
                                  <p:stCondLst>
                                    <p:cond delay="1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79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79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7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9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9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9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9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9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9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9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9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9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9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9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3000"/>
                            </p:stCondLst>
                            <p:childTnLst>
                              <p:par>
                                <p:cTn id="8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2" dur="2955" fill="hold"/>
                                        <p:tgtEl>
                                          <p:spTgt spid="379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78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78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37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500"/>
                            </p:stCondLst>
                            <p:childTnLst>
                              <p:par>
                                <p:cTn id="91" presetID="53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79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79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37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4000"/>
                            </p:stCondLst>
                            <p:childTnLst>
                              <p:par>
                                <p:cTn id="97" presetID="53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79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79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37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6500"/>
                            </p:stCondLst>
                            <p:childTnLst>
                              <p:par>
                                <p:cTn id="103" presetID="53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79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379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37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9000"/>
                            </p:stCondLst>
                            <p:childTnLst>
                              <p:par>
                                <p:cTn id="109" presetID="53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379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379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37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1500"/>
                            </p:stCondLst>
                            <p:childTnLst>
                              <p:par>
                                <p:cTn id="115" presetID="53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379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379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37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4000"/>
                            </p:stCondLst>
                            <p:childTnLst>
                              <p:par>
                                <p:cTn id="121" presetID="53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379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379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37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6500"/>
                            </p:stCondLst>
                            <p:childTnLst>
                              <p:par>
                                <p:cTn id="127" presetID="53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379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379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37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9000"/>
                            </p:stCondLst>
                            <p:childTnLst>
                              <p:par>
                                <p:cTn id="133" presetID="53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379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379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37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21500"/>
                            </p:stCondLst>
                            <p:childTnLst>
                              <p:par>
                                <p:cTn id="139" presetID="53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379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379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37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24000"/>
                            </p:stCondLst>
                            <p:childTnLst>
                              <p:par>
                                <p:cTn id="14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6" dur="2955" fill="hold"/>
                                        <p:tgtEl>
                                          <p:spTgt spid="379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9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9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9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9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9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9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9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9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9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9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9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6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942"/>
                </p:tgtEl>
              </p:cMediaNode>
            </p:audio>
            <p:audio>
              <p:cMediaNode>
                <p:cTn id="16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943"/>
                </p:tgtEl>
              </p:cMediaNode>
            </p:audio>
          </p:childTnLst>
        </p:cTn>
      </p:par>
    </p:tnLst>
    <p:bldLst>
      <p:bldP spid="37894" grpId="0" animBg="1"/>
      <p:bldP spid="37896" grpId="0" animBg="1"/>
      <p:bldP spid="37897" grpId="0" animBg="1"/>
      <p:bldP spid="37898" grpId="0" animBg="1"/>
      <p:bldP spid="37899" grpId="0" animBg="1"/>
      <p:bldP spid="37900" grpId="0" animBg="1"/>
      <p:bldP spid="37901" grpId="0" animBg="1"/>
      <p:bldP spid="37902" grpId="0" animBg="1"/>
      <p:bldP spid="37903" grpId="0" animBg="1"/>
      <p:bldP spid="37904" grpId="0" animBg="1"/>
      <p:bldP spid="37905" grpId="0" animBg="1"/>
      <p:bldP spid="37915" grpId="0" animBg="1"/>
      <p:bldP spid="37916" grpId="0" animBg="1"/>
      <p:bldP spid="37917" grpId="0" animBg="1"/>
      <p:bldP spid="37918" grpId="0" animBg="1"/>
      <p:bldP spid="37919" grpId="0" animBg="1"/>
      <p:bldP spid="37920" grpId="0" animBg="1"/>
      <p:bldP spid="37921" grpId="0" animBg="1"/>
      <p:bldP spid="37922" grpId="0" animBg="1"/>
      <p:bldP spid="37923" grpId="0" animBg="1"/>
      <p:bldP spid="37924" grpId="0" animBg="1"/>
      <p:bldP spid="3792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kolesnikovalud.ucoz.ru/_ph/4/8080955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285688" y="179249"/>
            <a:ext cx="8858312" cy="667875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  <a:ea typeface="Times New Roman" pitchFamily="18" charset="0"/>
                <a:cs typeface="Arial" pitchFamily="34" charset="0"/>
              </a:rPr>
              <a:t>Упражнения на дыхание</a:t>
            </a: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  <a:ea typeface="Times New Roman" pitchFamily="18" charset="0"/>
                <a:cs typeface="Arial" pitchFamily="34" charset="0"/>
              </a:rPr>
              <a:t>.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02060"/>
                </a:solidFill>
                <a:latin typeface="Bookman Old Style" pitchFamily="18" charset="0"/>
              </a:rPr>
              <a:t>Развитие силы выдоха. Выработка правильного направления воздушной струи по средней линии языка.</a:t>
            </a:r>
          </a:p>
          <a:p>
            <a:r>
              <a:rPr lang="ru-RU" sz="2400" b="1" i="1" dirty="0" smtClean="0"/>
              <a:t> </a:t>
            </a:r>
            <a:r>
              <a:rPr lang="ru-RU" sz="2000" b="1" i="1" dirty="0" smtClean="0">
                <a:solidFill>
                  <a:srgbClr val="002060"/>
                </a:solidFill>
                <a:latin typeface="Bookman Old Style" pitchFamily="18" charset="0"/>
              </a:rPr>
              <a:t>Поем песенку.</a:t>
            </a:r>
            <a:r>
              <a:rPr lang="ru-RU" sz="2000" dirty="0" smtClean="0">
                <a:solidFill>
                  <a:srgbClr val="002060"/>
                </a:solidFill>
                <a:latin typeface="Bookman Old Style" pitchFamily="18" charset="0"/>
              </a:rPr>
              <a:t> </a:t>
            </a:r>
            <a:r>
              <a:rPr lang="ru-RU" sz="1600" dirty="0" smtClean="0">
                <a:solidFill>
                  <a:srgbClr val="002060"/>
                </a:solidFill>
                <a:latin typeface="Bookman Old Style" pitchFamily="18" charset="0"/>
              </a:rPr>
              <a:t>Вдохнуть воздух через рот, постепенно и медленно выдыхать воздух, произнося звук “а” (сочетания звуков ау, </a:t>
            </a:r>
            <a:r>
              <a:rPr lang="ru-RU" sz="1600" dirty="0" err="1" smtClean="0">
                <a:solidFill>
                  <a:srgbClr val="002060"/>
                </a:solidFill>
                <a:latin typeface="Bookman Old Style" pitchFamily="18" charset="0"/>
              </a:rPr>
              <a:t>ауи</a:t>
            </a:r>
            <a:r>
              <a:rPr lang="ru-RU" sz="1600" dirty="0" smtClean="0">
                <a:solidFill>
                  <a:srgbClr val="002060"/>
                </a:solidFill>
                <a:latin typeface="Bookman Old Style" pitchFamily="18" charset="0"/>
              </a:rPr>
              <a:t> и т. д.). Выдох контролируется ладонью.</a:t>
            </a:r>
          </a:p>
          <a:p>
            <a:r>
              <a:rPr lang="ru-RU" sz="2000" b="1" i="1" dirty="0" smtClean="0">
                <a:solidFill>
                  <a:srgbClr val="002060"/>
                </a:solidFill>
                <a:latin typeface="Bookman Old Style" pitchFamily="18" charset="0"/>
              </a:rPr>
              <a:t>• «Топор».</a:t>
            </a:r>
            <a:r>
              <a:rPr lang="ru-RU" sz="2000" dirty="0" smtClean="0">
                <a:solidFill>
                  <a:srgbClr val="002060"/>
                </a:solidFill>
                <a:latin typeface="Bookman Old Style" pitchFamily="18" charset="0"/>
              </a:rPr>
              <a:t> </a:t>
            </a:r>
            <a:r>
              <a:rPr lang="ru-RU" sz="1600" dirty="0" smtClean="0">
                <a:solidFill>
                  <a:srgbClr val="002060"/>
                </a:solidFill>
                <a:latin typeface="Bookman Old Style" pitchFamily="18" charset="0"/>
              </a:rPr>
              <a:t>Ребенку предлагается поставить ноги на ширину плеч, сцепить пальцы рук “замком” и опустить руки вниз. Быстро поднять руки — вдохнуть, наклониться вперед, медленно опуская руки, произнести “ух!” на длительном выдохе.</a:t>
            </a:r>
          </a:p>
          <a:p>
            <a:r>
              <a:rPr lang="ru-RU" sz="2000" b="1" i="1" dirty="0" smtClean="0">
                <a:solidFill>
                  <a:srgbClr val="002060"/>
                </a:solidFill>
                <a:latin typeface="Bookman Old Style" pitchFamily="18" charset="0"/>
              </a:rPr>
              <a:t>• «Холодный ветер».</a:t>
            </a:r>
            <a:r>
              <a:rPr lang="ru-RU" sz="1600" dirty="0" smtClean="0">
                <a:solidFill>
                  <a:srgbClr val="002060"/>
                </a:solidFill>
                <a:latin typeface="Bookman Old Style" pitchFamily="18" charset="0"/>
              </a:rPr>
              <a:t> Набрав в легкие воздух, с силой дуть через вытянутые вперед трубочкой губы. Поднести ко рту тыльную сторону ладони. Должна ощущаться резкая бьющая холодная струя.</a:t>
            </a:r>
            <a:endParaRPr lang="ru-RU" sz="2400" b="1" dirty="0" smtClean="0">
              <a:solidFill>
                <a:srgbClr val="002060"/>
              </a:solidFill>
              <a:latin typeface="Bookman Old Style" pitchFamily="18" charset="0"/>
              <a:ea typeface="Times New Roman" pitchFamily="18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02060"/>
                </a:solidFill>
                <a:latin typeface="Bookman Old Style" pitchFamily="18" charset="0"/>
                <a:ea typeface="Times New Roman" pitchFamily="18" charset="0"/>
                <a:cs typeface="Arial" pitchFamily="34" charset="0"/>
              </a:rPr>
              <a:t>«Чей мяч дальше?» </a:t>
            </a:r>
            <a:r>
              <a:rPr lang="ru-RU" sz="1600" dirty="0" smtClean="0">
                <a:solidFill>
                  <a:srgbClr val="002060"/>
                </a:solidFill>
                <a:latin typeface="Bookman Old Style" pitchFamily="18" charset="0"/>
                <a:ea typeface="Times New Roman" pitchFamily="18" charset="0"/>
                <a:cs typeface="Arial" pitchFamily="34" charset="0"/>
              </a:rPr>
              <a:t>Улыбнуться, положить широкий передний край языка на нижнюю губу и, как бы произнося длительно звук </a:t>
            </a:r>
            <a:r>
              <a:rPr lang="ru-RU" sz="1600" b="1" dirty="0" smtClean="0">
                <a:solidFill>
                  <a:srgbClr val="002060"/>
                </a:solidFill>
                <a:latin typeface="Bookman Old Style" pitchFamily="18" charset="0"/>
                <a:ea typeface="Times New Roman" pitchFamily="18" charset="0"/>
                <a:cs typeface="Arial" pitchFamily="34" charset="0"/>
              </a:rPr>
              <a:t>Ф</a:t>
            </a:r>
            <a:r>
              <a:rPr lang="ru-RU" sz="1600" dirty="0" smtClean="0">
                <a:solidFill>
                  <a:srgbClr val="002060"/>
                </a:solidFill>
                <a:latin typeface="Bookman Old Style" pitchFamily="18" charset="0"/>
                <a:ea typeface="Times New Roman" pitchFamily="18" charset="0"/>
                <a:cs typeface="Arial" pitchFamily="34" charset="0"/>
              </a:rPr>
              <a:t>, сдуть ватку на противоположный край стола.</a:t>
            </a:r>
            <a:r>
              <a:rPr lang="ru-RU" dirty="0" smtClean="0">
                <a:solidFill>
                  <a:srgbClr val="002060"/>
                </a:solidFill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b="1" i="1" dirty="0" smtClean="0">
                <a:solidFill>
                  <a:srgbClr val="002060"/>
                </a:solidFill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Методические указания</a:t>
            </a:r>
            <a:r>
              <a:rPr lang="ru-RU" i="1" dirty="0" smtClean="0">
                <a:solidFill>
                  <a:srgbClr val="002060"/>
                </a:solidFill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ru-RU" dirty="0" smtClean="0">
                <a:solidFill>
                  <a:srgbClr val="002060"/>
                </a:solidFill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 1</a:t>
            </a:r>
            <a:r>
              <a:rPr lang="ru-RU" sz="1600" dirty="0" smtClean="0">
                <a:solidFill>
                  <a:srgbClr val="002060"/>
                </a:solidFill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. Нижняя губа не должна на­тягиваться на нижние зубы. 2. Нельзя надувать щеки. 3 Следить, чтобы дети произносили звук </a:t>
            </a:r>
            <a:r>
              <a:rPr lang="ru-RU" sz="1600" dirty="0" err="1" smtClean="0">
                <a:solidFill>
                  <a:srgbClr val="002060"/>
                </a:solidFill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ф</a:t>
            </a:r>
            <a:r>
              <a:rPr lang="ru-RU" sz="1600" dirty="0" smtClean="0">
                <a:solidFill>
                  <a:srgbClr val="002060"/>
                </a:solidFill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, а не звук </a:t>
            </a:r>
            <a:r>
              <a:rPr lang="ru-RU" sz="1600" dirty="0" err="1" smtClean="0">
                <a:solidFill>
                  <a:srgbClr val="002060"/>
                </a:solidFill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х</a:t>
            </a:r>
            <a:r>
              <a:rPr lang="ru-RU" sz="1600" dirty="0" smtClean="0">
                <a:solidFill>
                  <a:srgbClr val="002060"/>
                </a:solidFill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, т. е чтобы воздушная струя была узкая, а не рассеянная.</a:t>
            </a:r>
            <a:endParaRPr lang="ru-RU" sz="1600" dirty="0" smtClean="0">
              <a:solidFill>
                <a:srgbClr val="002060"/>
              </a:solidFill>
              <a:latin typeface="Bookman Old Style" pitchFamily="18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1600" b="1" i="1" dirty="0" smtClean="0">
                <a:solidFill>
                  <a:srgbClr val="002060"/>
                </a:solidFill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Если при этом появляется шум, значит, воздушная струя направлена правильно</a:t>
            </a:r>
            <a:endParaRPr lang="ru-RU" sz="1600" b="1" spc="50" dirty="0" smtClean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Bookman Old Style" pitchFamily="18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i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  <a:ea typeface="Times New Roman" pitchFamily="18" charset="0"/>
                <a:cs typeface="Arial" pitchFamily="34" charset="0"/>
              </a:rPr>
              <a:t>«</a:t>
            </a:r>
            <a:r>
              <a:rPr lang="ru-RU" sz="2000" b="1" i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Воет буря».</a:t>
            </a:r>
            <a:r>
              <a:rPr lang="ru-RU" sz="20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1600" spc="50" dirty="0" smtClean="0">
                <a:ln w="11430"/>
                <a:solidFill>
                  <a:srgbClr val="002060"/>
                </a:solidFill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Поднести к нижней губе пузырек с узким горлышком или колпачок от фломастера и подуть. Если при этом появляется шум, значит, воздушная струя направлена правильно.</a:t>
            </a:r>
            <a:endParaRPr lang="ru-RU" b="1" i="1" spc="50" dirty="0" smtClean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Bookman Old Style" pitchFamily="18" charset="0"/>
              <a:ea typeface="Times New Roman" pitchFamily="18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429684" cy="2523744"/>
        </p:xfrm>
        <a:graphic>
          <a:graphicData uri="http://schemas.openxmlformats.org/drawingml/2006/table">
            <a:tbl>
              <a:tblPr/>
              <a:tblGrid>
                <a:gridCol w="3769384"/>
                <a:gridCol w="4660300"/>
              </a:tblGrid>
              <a:tr h="2013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Georgia"/>
                          <a:ea typeface="Times New Roman"/>
                          <a:cs typeface="Times New Roman"/>
                        </a:rPr>
                        <a:t>Как у нашей киски</a:t>
                      </a:r>
                      <a:endParaRPr lang="ru-RU" sz="2400" dirty="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5646" marR="6564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30175" indent="-9017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i="1" dirty="0">
                          <a:solidFill>
                            <a:srgbClr val="002060"/>
                          </a:solidFill>
                          <a:latin typeface="Georgia"/>
                          <a:ea typeface="Times New Roman"/>
                          <a:cs typeface="Times New Roman"/>
                        </a:rPr>
                        <a:t>Катаем мяч между ладоней по кругу, </a:t>
                      </a:r>
                      <a:endParaRPr lang="ru-RU" sz="1800" i="1" dirty="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5646" marR="6564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13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latin typeface="Georgia"/>
                          <a:ea typeface="Times New Roman"/>
                          <a:cs typeface="Times New Roman"/>
                        </a:rPr>
                        <a:t>Молочко есть в миске</a:t>
                      </a:r>
                      <a:endParaRPr lang="ru-RU" sz="2400" dirty="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5646" marR="6564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800" i="1" dirty="0" smtClean="0">
                          <a:solidFill>
                            <a:srgbClr val="002060"/>
                          </a:solidFill>
                          <a:latin typeface="Georgia"/>
                          <a:ea typeface="Times New Roman"/>
                          <a:cs typeface="Times New Roman"/>
                        </a:rPr>
                        <a:t>горизонтально между ладоней </a:t>
                      </a:r>
                      <a:endParaRPr lang="ru-RU" sz="1800" i="1" dirty="0">
                        <a:solidFill>
                          <a:srgbClr val="002060"/>
                        </a:solidFill>
                        <a:latin typeface="Calibri"/>
                        <a:cs typeface="Times New Roman"/>
                      </a:endParaRPr>
                    </a:p>
                  </a:txBody>
                  <a:tcPr marL="65646" marR="6564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13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latin typeface="Georgia"/>
                          <a:ea typeface="Times New Roman"/>
                          <a:cs typeface="Times New Roman"/>
                        </a:rPr>
                        <a:t>Киска молочко попьет</a:t>
                      </a:r>
                      <a:endParaRPr lang="ru-RU" sz="2400" dirty="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5646" marR="6564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 dirty="0">
                        <a:solidFill>
                          <a:srgbClr val="002060"/>
                        </a:solidFill>
                        <a:latin typeface="Calibri"/>
                        <a:cs typeface="Times New Roman"/>
                      </a:endParaRPr>
                    </a:p>
                  </a:txBody>
                  <a:tcPr marL="65646" marR="6564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4026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latin typeface="Georgia"/>
                          <a:ea typeface="Times New Roman"/>
                          <a:cs typeface="Times New Roman"/>
                        </a:rPr>
                        <a:t>Лапкой мордочку потрет</a:t>
                      </a:r>
                      <a:endParaRPr lang="ru-RU" sz="2400" dirty="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5646" marR="6564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 dirty="0">
                        <a:solidFill>
                          <a:srgbClr val="002060"/>
                        </a:solidFill>
                        <a:latin typeface="Calibri"/>
                        <a:cs typeface="Times New Roman"/>
                      </a:endParaRPr>
                    </a:p>
                  </a:txBody>
                  <a:tcPr marL="65646" marR="6564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13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latin typeface="Georgia"/>
                          <a:ea typeface="Times New Roman"/>
                          <a:cs typeface="Times New Roman"/>
                        </a:rPr>
                        <a:t>Хвостиком помашет</a:t>
                      </a:r>
                      <a:endParaRPr lang="ru-RU" sz="2400" dirty="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5646" marR="6564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 dirty="0">
                        <a:solidFill>
                          <a:srgbClr val="002060"/>
                        </a:solidFill>
                        <a:latin typeface="Calibri"/>
                        <a:cs typeface="Times New Roman"/>
                      </a:endParaRPr>
                    </a:p>
                  </a:txBody>
                  <a:tcPr marL="65646" marR="6564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13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latin typeface="Georgia"/>
                          <a:ea typeface="Times New Roman"/>
                          <a:cs typeface="Times New Roman"/>
                        </a:rPr>
                        <a:t>Весело попляшет</a:t>
                      </a:r>
                      <a:endParaRPr lang="ru-RU" sz="2400" dirty="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5646" marR="6564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 dirty="0">
                        <a:solidFill>
                          <a:srgbClr val="002060"/>
                        </a:solidFill>
                        <a:latin typeface="Calibri"/>
                        <a:cs typeface="Times New Roman"/>
                      </a:endParaRPr>
                    </a:p>
                  </a:txBody>
                  <a:tcPr marL="65646" marR="6564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4" name="Picture 2" descr="http://kolesnikovalud.ucoz.ru/_ph/4/8080955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285720" y="0"/>
            <a:ext cx="7718780" cy="646331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6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Массаж Су Джок  </a:t>
            </a: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  <a:ea typeface="Times New Roman" pitchFamily="18" charset="0"/>
                <a:cs typeface="Arial" pitchFamily="34" charset="0"/>
              </a:rPr>
              <a:t>«Кисонька»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Bookman Old Style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4357686" y="571480"/>
          <a:ext cx="4462830" cy="2928958"/>
        </p:xfrm>
        <a:graphic>
          <a:graphicData uri="http://schemas.openxmlformats.org/drawingml/2006/table">
            <a:tbl>
              <a:tblPr/>
              <a:tblGrid>
                <a:gridCol w="4462830"/>
              </a:tblGrid>
              <a:tr h="1205255">
                <a:tc>
                  <a:txBody>
                    <a:bodyPr/>
                    <a:lstStyle/>
                    <a:p>
                      <a:pPr marL="130175" indent="-9017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800" i="1" dirty="0" smtClean="0">
                        <a:solidFill>
                          <a:srgbClr val="002060"/>
                        </a:solidFill>
                        <a:latin typeface="Georgia"/>
                        <a:ea typeface="Times New Roman"/>
                        <a:cs typeface="Times New Roman"/>
                      </a:endParaRPr>
                    </a:p>
                    <a:p>
                      <a:pPr marL="130175" indent="-9017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i="1" dirty="0" smtClean="0">
                          <a:solidFill>
                            <a:srgbClr val="002060"/>
                          </a:solidFill>
                          <a:latin typeface="Georgia"/>
                          <a:ea typeface="Times New Roman"/>
                          <a:cs typeface="Times New Roman"/>
                        </a:rPr>
                        <a:t>Катаем </a:t>
                      </a:r>
                      <a:r>
                        <a:rPr lang="ru-RU" sz="1800" i="1" dirty="0">
                          <a:solidFill>
                            <a:srgbClr val="002060"/>
                          </a:solidFill>
                          <a:latin typeface="Georgia"/>
                          <a:ea typeface="Times New Roman"/>
                          <a:cs typeface="Times New Roman"/>
                        </a:rPr>
                        <a:t>мяч между ладоней по кругу, </a:t>
                      </a:r>
                      <a:endParaRPr lang="ru-RU" sz="1800" i="1" dirty="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5646" marR="6564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824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800" i="1" dirty="0" smtClean="0">
                          <a:solidFill>
                            <a:srgbClr val="002060"/>
                          </a:solidFill>
                          <a:latin typeface="Georgia"/>
                          <a:ea typeface="Times New Roman"/>
                          <a:cs typeface="Times New Roman"/>
                        </a:rPr>
                        <a:t>горизонтально между ладоней </a:t>
                      </a:r>
                      <a:endParaRPr lang="ru-RU" sz="1800" i="1" dirty="0">
                        <a:solidFill>
                          <a:srgbClr val="002060"/>
                        </a:solidFill>
                        <a:latin typeface="Calibri"/>
                        <a:cs typeface="Times New Roman"/>
                      </a:endParaRPr>
                    </a:p>
                  </a:txBody>
                  <a:tcPr marL="65646" marR="6564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149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 dirty="0">
                        <a:solidFill>
                          <a:srgbClr val="002060"/>
                        </a:solidFill>
                        <a:latin typeface="Calibri"/>
                        <a:cs typeface="Times New Roman"/>
                      </a:endParaRPr>
                    </a:p>
                  </a:txBody>
                  <a:tcPr marL="65646" marR="6564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149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 dirty="0">
                        <a:solidFill>
                          <a:srgbClr val="002060"/>
                        </a:solidFill>
                        <a:latin typeface="Calibri"/>
                        <a:cs typeface="Times New Roman"/>
                      </a:endParaRPr>
                    </a:p>
                  </a:txBody>
                  <a:tcPr marL="65646" marR="6564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29646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dirty="0" smtClean="0">
                        <a:solidFill>
                          <a:srgbClr val="002060"/>
                        </a:solidFill>
                        <a:latin typeface="+mn-lt"/>
                        <a:cs typeface="Times New Roman"/>
                      </a:endParaRPr>
                    </a:p>
                  </a:txBody>
                  <a:tcPr marL="65646" marR="6564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149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 dirty="0">
                        <a:solidFill>
                          <a:srgbClr val="002060"/>
                        </a:solidFill>
                        <a:latin typeface="Calibri"/>
                        <a:cs typeface="Times New Roman"/>
                      </a:endParaRPr>
                    </a:p>
                  </a:txBody>
                  <a:tcPr marL="65646" marR="6564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58" y="642918"/>
          <a:ext cx="4286280" cy="2523744"/>
        </p:xfrm>
        <a:graphic>
          <a:graphicData uri="http://schemas.openxmlformats.org/drawingml/2006/table">
            <a:tbl>
              <a:tblPr/>
              <a:tblGrid>
                <a:gridCol w="4286280"/>
              </a:tblGrid>
              <a:tr h="2013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Georgia"/>
                          <a:ea typeface="Times New Roman"/>
                          <a:cs typeface="Times New Roman"/>
                        </a:rPr>
                        <a:t>Как у нашей киски</a:t>
                      </a:r>
                      <a:endParaRPr lang="ru-RU" sz="2400" dirty="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5646" marR="6564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2013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latin typeface="Georgia"/>
                          <a:ea typeface="Times New Roman"/>
                          <a:cs typeface="Times New Roman"/>
                        </a:rPr>
                        <a:t>Молочко есть в миске</a:t>
                      </a:r>
                      <a:endParaRPr lang="ru-RU" sz="2400" dirty="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5646" marR="6564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2013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latin typeface="Georgia"/>
                          <a:ea typeface="Times New Roman"/>
                          <a:cs typeface="Times New Roman"/>
                        </a:rPr>
                        <a:t>Киска молочко попьет</a:t>
                      </a:r>
                      <a:endParaRPr lang="ru-RU" sz="2400" dirty="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5646" marR="6564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026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latin typeface="Georgia"/>
                          <a:ea typeface="Times New Roman"/>
                          <a:cs typeface="Times New Roman"/>
                        </a:rPr>
                        <a:t>Лапкой мордочку потрет</a:t>
                      </a:r>
                      <a:endParaRPr lang="ru-RU" sz="2400" dirty="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5646" marR="6564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2013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latin typeface="Georgia"/>
                          <a:ea typeface="Times New Roman"/>
                          <a:cs typeface="Times New Roman"/>
                        </a:rPr>
                        <a:t>Хвостиком помашет</a:t>
                      </a:r>
                      <a:endParaRPr lang="ru-RU" sz="2400" dirty="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5646" marR="6564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2013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latin typeface="Georgia"/>
                          <a:ea typeface="Times New Roman"/>
                          <a:cs typeface="Times New Roman"/>
                        </a:rPr>
                        <a:t>Весело попляшет</a:t>
                      </a:r>
                      <a:endParaRPr lang="ru-RU" sz="2400" dirty="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5646" marR="6564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9" name="Picture 22" descr="http://www.playcast.ru/uploads/2016/02/24/1749205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2071678"/>
            <a:ext cx="7623714" cy="461486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kolesnikovalud.ucoz.ru/_ph/4/8080955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2" descr="http://www.playcast.ru/uploads/2016/02/24/1749205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788650" flipH="1">
            <a:off x="3295985" y="3497629"/>
            <a:ext cx="6082637" cy="392906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214414" y="214290"/>
            <a:ext cx="6429420" cy="95410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Пальчиковая гимнастика  </a:t>
            </a:r>
          </a:p>
          <a:p>
            <a:pPr algn="ctr"/>
            <a:r>
              <a:rPr lang="ru-RU" sz="28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КОШКИ — МЫШКИ 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85720" y="1142984"/>
            <a:ext cx="885828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Bookman Old Style" pitchFamily="18" charset="0"/>
              </a:rPr>
              <a:t>Вот кулак,                                 </a:t>
            </a:r>
            <a:r>
              <a:rPr lang="ru-RU" sz="1600" b="0" i="1" dirty="0" smtClean="0">
                <a:solidFill>
                  <a:srgbClr val="002060"/>
                </a:solidFill>
                <a:latin typeface="Bookman Old Style" pitchFamily="18" charset="0"/>
              </a:rPr>
              <a:t>показать кулак левой руки       </a:t>
            </a:r>
            <a:r>
              <a:rPr lang="ru-RU" sz="2000" dirty="0" smtClean="0">
                <a:solidFill>
                  <a:srgbClr val="002060"/>
                </a:solidFill>
                <a:latin typeface="Bookman Old Style" pitchFamily="18" charset="0"/>
              </a:rPr>
              <a:t>                                                                                 А вот – ладошка,                   </a:t>
            </a:r>
            <a:r>
              <a:rPr lang="ru-RU" sz="1600" dirty="0" smtClean="0">
                <a:solidFill>
                  <a:srgbClr val="002060"/>
                </a:solidFill>
                <a:latin typeface="Bookman Old Style" pitchFamily="18" charset="0"/>
              </a:rPr>
              <a:t> </a:t>
            </a:r>
            <a:r>
              <a:rPr lang="ru-RU" sz="1600" b="0" dirty="0" smtClean="0">
                <a:solidFill>
                  <a:srgbClr val="002060"/>
                </a:solidFill>
                <a:latin typeface="Bookman Old Style" pitchFamily="18" charset="0"/>
              </a:rPr>
              <a:t> </a:t>
            </a:r>
            <a:r>
              <a:rPr lang="ru-RU" sz="1600" b="0" i="1" dirty="0" smtClean="0">
                <a:solidFill>
                  <a:srgbClr val="002060"/>
                </a:solidFill>
                <a:latin typeface="Bookman Old Style" pitchFamily="18" charset="0"/>
              </a:rPr>
              <a:t>раскрыть пальцы, ладонь вверх</a:t>
            </a:r>
            <a:r>
              <a:rPr lang="ru-RU" sz="1600" b="0" dirty="0" smtClean="0">
                <a:solidFill>
                  <a:srgbClr val="002060"/>
                </a:solidFill>
                <a:latin typeface="Bookman Old Style" pitchFamily="18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Bookman Old Style" pitchFamily="18" charset="0"/>
              </a:rPr>
              <a:t>                                                                                      На ладошку села кошка.       </a:t>
            </a:r>
            <a:r>
              <a:rPr lang="ru-RU" sz="1600" b="0" i="1" dirty="0" smtClean="0">
                <a:solidFill>
                  <a:srgbClr val="002060"/>
                </a:solidFill>
                <a:latin typeface="Bookman Old Style" pitchFamily="18" charset="0"/>
              </a:rPr>
              <a:t>«когти» правой руки водят по ладошке левой</a:t>
            </a:r>
            <a:r>
              <a:rPr lang="ru-RU" sz="1600" b="0" dirty="0" smtClean="0">
                <a:solidFill>
                  <a:srgbClr val="002060"/>
                </a:solidFill>
                <a:latin typeface="Bookman Old Style" pitchFamily="18" charset="0"/>
              </a:rPr>
              <a:t>                                                           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Bookman Old Style" pitchFamily="18" charset="0"/>
              </a:rPr>
              <a:t>Села мышек посчитать,</a:t>
            </a:r>
            <a:r>
              <a:rPr lang="ru-RU" sz="2000" b="0" dirty="0" smtClean="0">
                <a:solidFill>
                  <a:srgbClr val="002060"/>
                </a:solidFill>
                <a:latin typeface="Bookman Old Style" pitchFamily="18" charset="0"/>
              </a:rPr>
              <a:t>        </a:t>
            </a:r>
            <a:r>
              <a:rPr lang="ru-RU" sz="1600" b="0" i="1" dirty="0" smtClean="0">
                <a:solidFill>
                  <a:srgbClr val="002060"/>
                </a:solidFill>
                <a:latin typeface="Bookman Old Style" pitchFamily="18" charset="0"/>
              </a:rPr>
              <a:t>правой рукой загибать по одному пальцу</a:t>
            </a:r>
            <a:r>
              <a:rPr lang="ru-RU" sz="1600" b="0" dirty="0" smtClean="0">
                <a:solidFill>
                  <a:srgbClr val="002060"/>
                </a:solidFill>
                <a:latin typeface="Bookman Old Style" pitchFamily="18" charset="0"/>
              </a:rPr>
              <a:t> левой                                                                                                                                                                </a:t>
            </a:r>
            <a:r>
              <a:rPr lang="ru-RU" sz="2000" dirty="0" smtClean="0">
                <a:solidFill>
                  <a:srgbClr val="002060"/>
                </a:solidFill>
                <a:latin typeface="Bookman Old Style" pitchFamily="18" charset="0"/>
              </a:rPr>
              <a:t>Раз, два, три, четыре, пять.                                                                                                                                                            Мышки очень испугались,                  </a:t>
            </a:r>
            <a:r>
              <a:rPr lang="ru-RU" sz="1600" b="0" i="1" dirty="0" smtClean="0">
                <a:solidFill>
                  <a:srgbClr val="002060"/>
                </a:solidFill>
                <a:latin typeface="Bookman Old Style" pitchFamily="18" charset="0"/>
              </a:rPr>
              <a:t>вращать кулаком.</a:t>
            </a:r>
            <a:r>
              <a:rPr lang="ru-RU" sz="1600" b="0" dirty="0" smtClean="0">
                <a:solidFill>
                  <a:srgbClr val="002060"/>
                </a:solidFill>
                <a:latin typeface="Bookman Old Style" pitchFamily="18" charset="0"/>
              </a:rPr>
              <a:t>                                                                                                                 </a:t>
            </a:r>
            <a:r>
              <a:rPr lang="ru-RU" sz="2000" dirty="0" smtClean="0">
                <a:solidFill>
                  <a:srgbClr val="002060"/>
                </a:solidFill>
                <a:latin typeface="Bookman Old Style" pitchFamily="18" charset="0"/>
              </a:rPr>
              <a:t>В норки быстро разбежались       </a:t>
            </a:r>
            <a:r>
              <a:rPr lang="ru-RU" sz="1600" b="0" i="1" dirty="0" smtClean="0">
                <a:solidFill>
                  <a:srgbClr val="002060"/>
                </a:solidFill>
                <a:latin typeface="Bookman Old Style" pitchFamily="18" charset="0"/>
              </a:rPr>
              <a:t>спрятать кулак под  правую </a:t>
            </a:r>
            <a:r>
              <a:rPr lang="ru-RU" sz="1600" b="0" dirty="0" smtClean="0">
                <a:solidFill>
                  <a:srgbClr val="002060"/>
                </a:solidFill>
                <a:latin typeface="Bookman Old Style" pitchFamily="18" charset="0"/>
              </a:rPr>
              <a:t>подмышку </a:t>
            </a:r>
            <a:endParaRPr lang="ru-RU" sz="1600" b="0" dirty="0">
              <a:solidFill>
                <a:srgbClr val="002060"/>
              </a:solidFill>
              <a:latin typeface="Bookman Old Style" pitchFamily="18" charset="0"/>
            </a:endParaRPr>
          </a:p>
        </p:txBody>
      </p:sp>
      <p:pic>
        <p:nvPicPr>
          <p:cNvPr id="8" name="Picture 10" descr="http://foneyes.ru/img/picture/Apr/16/90b58d972825dd859739cba44a9c1f74/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14414" y="3500438"/>
            <a:ext cx="1880256" cy="2357430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9" name="Picture 10" descr="http://foneyes.ru/img/picture/Apr/16/90b58d972825dd859739cba44a9c1f74/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0" y="3786190"/>
            <a:ext cx="1873604" cy="2349090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</TotalTime>
  <Words>890</Words>
  <Application>Microsoft Office PowerPoint</Application>
  <PresentationFormat>Экран (4:3)</PresentationFormat>
  <Paragraphs>278</Paragraphs>
  <Slides>26</Slides>
  <Notes>2</Notes>
  <HiddenSlides>0</HiddenSlides>
  <MMClips>8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Слайд 1</vt:lpstr>
      <vt:lpstr>Слайд 2</vt:lpstr>
      <vt:lpstr>1.ВЕСЁЛАЯ РАСПЕВКА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Екатерина</dc:creator>
  <cp:lastModifiedBy>Анатолий</cp:lastModifiedBy>
  <cp:revision>65</cp:revision>
  <dcterms:created xsi:type="dcterms:W3CDTF">2019-02-27T14:19:16Z</dcterms:created>
  <dcterms:modified xsi:type="dcterms:W3CDTF">2023-02-12T16:06:21Z</dcterms:modified>
</cp:coreProperties>
</file>