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66" r:id="rId6"/>
    <p:sldId id="270" r:id="rId7"/>
    <p:sldId id="271" r:id="rId8"/>
    <p:sldId id="274" r:id="rId9"/>
    <p:sldId id="276" r:id="rId10"/>
    <p:sldId id="278" r:id="rId11"/>
    <p:sldId id="288" r:id="rId12"/>
    <p:sldId id="299" r:id="rId13"/>
    <p:sldId id="29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7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-6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BCC10D-BE33-4473-9CBC-C05F4AA5B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84F29AE-A1D5-4CD2-99BD-A91F148FB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65CE9B-5957-4424-84CA-C79F20519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DB083D-1B59-462C-9715-71496EAA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FA09E85-41BE-4617-8B93-61368B33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154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CF202D-F382-470F-B737-3B723BB3F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8DB7EFE-0465-4C00-B90D-4041902C3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33694F-4309-44B1-875A-6A382EDC1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ABAC44-F088-4D30-827E-996E702F4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3AE86FA-DEA1-4258-8A34-4FA1E9857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8902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03DBFA0-1B19-4CBF-80CF-58D7661010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B3546CA-978B-44DD-A2F3-9859AF972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EC9C7F2-8D25-4F94-AB71-EB7821D9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D34F017-93CE-4476-B374-53046F48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7D7C07D-7B9C-4DD2-A634-5B3AC74B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832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F997363-B128-4E75-8573-0870D88E2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034002-7DA6-42EF-8595-3DB5AEF46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57D35F-96C8-4F7E-B0B9-1C21D8AF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3A79100-2A2C-4781-BF42-2E3FB000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6C23AD-4DDD-4A4C-B499-48F7A43A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465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DFB229-924E-40D9-895B-BFE0A885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9EAB0C3-9511-4AF3-B229-8CD19DEFB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9597D2-EA95-41BA-8383-C72B0595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37C471-8761-4C01-B9E5-928E1BE7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E657190-9CC3-443C-9A19-59ED185AE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206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325A11-DFC8-43C3-B65B-A8386ECC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073F2E9-2CAF-4E53-87FA-7EF12742A4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15EA11E-E857-48C2-8531-96645BEF9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D13C0E9-AF54-41FF-B601-B32C0D99A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D51A58B-8BF0-44DE-879D-DAD3E010A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AD45B9F-1E02-4563-A941-FA68F5965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242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3DA12D-18A0-4696-8F7A-959B3E5ED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F9AD8A0-4EC8-4C81-A58A-80E2D9117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6335A2-89CA-483C-9EBB-78435FD2C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2412827-0CE6-42BE-A453-264B0110D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6EAC581-F48A-47D4-B60B-8EA9EDDCE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79326DC-1E67-42B9-82CC-6403B2386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789B12F-87C0-418C-934B-44BCEE41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FB12B4A-5215-463E-964E-79672C952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556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0494EA-07EE-4486-AD45-33443C076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C4AAB92-B90F-4478-BA33-2C77AA17B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463AA657-4DC9-4FFF-A9AF-2343B780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A8BA3F-52AA-48BC-8F6D-63476B7D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171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94A0BFB-8414-42A2-AEEC-8215C5A57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B905585-93E5-4571-A925-CF3F9A58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3A753B4-121F-45EB-B45D-55F9FF92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603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D78426-875E-4831-AA28-2B1C5AE6B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FA0504-5588-4ABA-89D8-C1878FE0C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700CBCE-06D8-4DD8-BFFE-6A0DE7407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06DBBBD-92D1-4F6A-B759-225D8AD7A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D5247D4-FB8D-4591-BF8A-43E1C4680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5EB5438-D2A0-4BA0-96E4-F17E267D5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4275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CF07EA-DC4C-4651-A35C-AD4B12313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2E241DF-5C94-4550-B69D-C2F795257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71F797F-EE5B-4AC5-8D38-F3009AF5B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244AAD-68C5-4C9F-B8A2-3CB9568B2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062B25-04AB-4E3E-AA04-C09BC1F35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16CF7A8-83F7-4C0B-9FB5-DD94D3A3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49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1000"/>
            <a:lum/>
          </a:blip>
          <a:srcRect/>
          <a:stretch>
            <a:fillRect l="-1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96BCF4-2438-468C-9F3F-DDB5D8404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1D933D0-4861-49CA-9607-78B567C81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77FCA7-0D85-4D07-BC43-1690EFAC45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DC7BF-F345-4F6C-81FC-9BA7B753D338}" type="datetimeFigureOut">
              <a:rPr lang="ru-RU" smtClean="0"/>
              <a:pPr/>
              <a:t>07.09.2023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6FF631-928D-45F5-901D-48FCFA9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AEFD1EF-A6DA-45B4-9E85-23F287015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D9E03-666C-4575-A435-1F8A1EB41E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481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5D95110-B650-44B7-A80A-8F7719401263}"/>
              </a:ext>
            </a:extLst>
          </p:cNvPr>
          <p:cNvSpPr/>
          <p:nvPr/>
        </p:nvSpPr>
        <p:spPr>
          <a:xfrm>
            <a:off x="269630" y="1146628"/>
            <a:ext cx="647951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4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</a:t>
            </a:r>
            <a:r>
              <a:rPr lang="ru-RU" sz="4400" dirty="0" smtClean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едагогическая диагностика </a:t>
            </a:r>
            <a:r>
              <a:rPr lang="ru-RU" sz="4400" dirty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индивидуального развития </a:t>
            </a:r>
            <a:endParaRPr lang="ru-RU" sz="4400" dirty="0" smtClean="0"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28600" algn="ctr">
              <a:spcAft>
                <a:spcPts val="0"/>
              </a:spcAft>
            </a:pPr>
            <a:r>
              <a:rPr lang="ru-RU" sz="4400" dirty="0" smtClean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ребенка </a:t>
            </a:r>
            <a:r>
              <a:rPr lang="ru-RU" sz="4400" dirty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ТНР </a:t>
            </a:r>
            <a:r>
              <a:rPr lang="ru-RU" sz="4400" dirty="0" smtClean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endParaRPr lang="ru-RU" sz="4000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28600" algn="ctr">
              <a:spcAft>
                <a:spcPts val="0"/>
              </a:spcAft>
            </a:pPr>
            <a:r>
              <a:rPr lang="ru-RU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endParaRPr lang="en-US" sz="20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>
              <a:spcAft>
                <a:spcPts val="0"/>
              </a:spcAft>
            </a:pPr>
            <a:endParaRPr lang="ru-RU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28600" algn="r">
              <a:spcAft>
                <a:spcPts val="0"/>
              </a:spcAft>
            </a:pPr>
            <a:endParaRPr lang="ru-RU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D:\582\23\Нищева пособия 2023\IMG-20230904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8504" y="0"/>
            <a:ext cx="511349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1215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0F3AA04-35EB-4330-9202-38D85294DB76}"/>
              </a:ext>
            </a:extLst>
          </p:cNvPr>
          <p:cNvSpPr/>
          <p:nvPr/>
        </p:nvSpPr>
        <p:spPr>
          <a:xfrm>
            <a:off x="415332" y="339468"/>
            <a:ext cx="11100079" cy="617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Исследование </a:t>
            </a: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состояния артикуляционной моторики 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проводится при выполнении по подражанию логопеду следующих упражнений: </a:t>
            </a:r>
          </a:p>
          <a:p>
            <a:pPr marL="228600" indent="457200">
              <a:spcAft>
                <a:spcPts val="0"/>
              </a:spcAft>
            </a:pP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широко улыбнуться («улыбка»);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вытянуть губы, как слоник («хоботок»);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показать широкий язык («лопата»);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показать узкий язык («жало»);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положить язык сначала на верхнюю, потом на нижнюю губу («качели»);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подвигать языком влево-вправо («маятник»);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пощелкать языком («лошадка»);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широко открыть рот и зевнуть. 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724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80DC5FC6-EA97-447D-8E2E-3D3551143C71}"/>
              </a:ext>
            </a:extLst>
          </p:cNvPr>
          <p:cNvSpPr/>
          <p:nvPr/>
        </p:nvSpPr>
        <p:spPr>
          <a:xfrm>
            <a:off x="414129" y="884009"/>
            <a:ext cx="108866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>
              <a:spcAft>
                <a:spcPts val="0"/>
              </a:spcAft>
              <a:tabLst>
                <a:tab pos="3611880" algn="l"/>
              </a:tabLst>
            </a:pP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 исследовании состояния просодических компонентов речи отмечаются следующие характеристики:</a:t>
            </a:r>
          </a:p>
          <a:p>
            <a:pPr marL="228600" indent="457200">
              <a:spcAft>
                <a:spcPts val="0"/>
              </a:spcAft>
              <a:tabLst>
                <a:tab pos="3611880" algn="l"/>
              </a:tabLs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611880" algn="l"/>
              </a:tabLst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темп речи (нормальный, ускоренный, замедленный); 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611880" algn="l"/>
              </a:tabLst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ритм (нормальный, </a:t>
            </a:r>
            <a:r>
              <a:rPr lang="ru-RU" sz="24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дисритмия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); 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611880" algn="l"/>
              </a:tabLst>
            </a:pPr>
            <a:r>
              <a:rPr lang="ru-RU" sz="24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паузация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(правильность расстановки пауз в речевом потоке), способность употребления основных видов интонации </a:t>
            </a:r>
            <a:r>
              <a:rPr lang="ru-RU" sz="2400" b="1" i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(повествовательной, вопросительной, восклицательной). </a:t>
            </a:r>
            <a:endParaRPr lang="ru-RU" sz="2400" b="1" i="1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611880" algn="l"/>
              </a:tabLst>
            </a:pP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ыхательная функция (продолжительность речевого выдоха, сила голоса)</a:t>
            </a:r>
            <a:endParaRPr lang="ru-RU" sz="2400" b="1" i="1" dirty="0" smtClean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3611880" algn="l"/>
              </a:tabLst>
            </a:pP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689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9143" y="0"/>
            <a:ext cx="9144000" cy="1233714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Роль семьи в преодолении речевых нарушений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96571"/>
            <a:ext cx="9144000" cy="5261428"/>
          </a:xfrm>
        </p:spPr>
        <p:txBody>
          <a:bodyPr>
            <a:normAutofit/>
          </a:bodyPr>
          <a:lstStyle/>
          <a:p>
            <a:r>
              <a:rPr lang="ru-RU" dirty="0" smtClean="0"/>
              <a:t>  Формировать правильное отношение к речевому нарушению у ребенка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   Осуществлять позитивный настрой ребенка на занятия с педагогом</a:t>
            </a:r>
          </a:p>
          <a:p>
            <a:endParaRPr lang="ru-RU" dirty="0" smtClean="0"/>
          </a:p>
          <a:p>
            <a:r>
              <a:rPr lang="ru-RU" dirty="0" smtClean="0"/>
              <a:t>Ненавязчиво исправлять неправильное произношение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Научиться выполнять и показывать ребенку простые артикуляционные упражнения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6707" y="605619"/>
            <a:ext cx="3917600" cy="552536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8078" y="605619"/>
            <a:ext cx="4004799" cy="552536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sp3d>
            <a:bevelT w="38100"/>
          </a:sp3d>
        </p:spPr>
      </p:pic>
    </p:spTree>
    <p:extLst>
      <p:ext uri="{BB962C8B-B14F-4D97-AF65-F5344CB8AC3E}">
        <p14:creationId xmlns:p14="http://schemas.microsoft.com/office/powerpoint/2010/main" xmlns="" val="294816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A10B841-B5D5-4127-BD2F-593811BC1E21}"/>
              </a:ext>
            </a:extLst>
          </p:cNvPr>
          <p:cNvSpPr/>
          <p:nvPr/>
        </p:nvSpPr>
        <p:spPr>
          <a:xfrm>
            <a:off x="545960" y="474843"/>
            <a:ext cx="1110007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4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Задачи углубленной диагностики индивидуального развития ребенка дошкольного возраста  с </a:t>
            </a:r>
            <a:r>
              <a:rPr lang="ru-RU" sz="2400" dirty="0" err="1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тнр</a:t>
            </a:r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4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(общим недоразвитием речи) с </a:t>
            </a:r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5 </a:t>
            </a:r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лет</a:t>
            </a:r>
            <a:r>
              <a:rPr lang="en-US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400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учителем-логопедом:</a:t>
            </a:r>
            <a:endParaRPr lang="en-US" sz="2400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228600">
              <a:spcAft>
                <a:spcPts val="0"/>
              </a:spcAft>
            </a:pPr>
            <a:endParaRPr lang="en-US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indent="228600">
              <a:spcAft>
                <a:spcPts val="0"/>
              </a:spcAft>
            </a:pPr>
            <a:endParaRPr lang="ru-RU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выявление особенностей общего и речевого развития детей;</a:t>
            </a:r>
            <a:endParaRPr lang="ru-RU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состояния компонентов речевой системы;</a:t>
            </a:r>
            <a:endParaRPr lang="ru-RU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соотношения развития различных компонентов речи;</a:t>
            </a:r>
            <a:endParaRPr lang="ru-RU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сопоставление уровня развития языковых средств с их активизацией (использованием в речевой деятельности).</a:t>
            </a:r>
            <a:endParaRPr lang="en-US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Диагностика проводится учителем-логопедом в течение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двух-трех недель сентября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endParaRPr lang="ru-RU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887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92B8E564-617F-4030-BD03-9D700371B1AD}"/>
              </a:ext>
            </a:extLst>
          </p:cNvPr>
          <p:cNvSpPr/>
          <p:nvPr/>
        </p:nvSpPr>
        <p:spPr>
          <a:xfrm>
            <a:off x="344994" y="387926"/>
            <a:ext cx="1166278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Углубленное логопедическое обследование позволяет выявить следующее:</a:t>
            </a:r>
            <a:endParaRPr lang="en-US" sz="2800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228600">
              <a:spcAft>
                <a:spcPts val="0"/>
              </a:spcAft>
            </a:pPr>
            <a:endParaRPr lang="ru-RU" sz="2800" dirty="0"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негативную симптоматику в отношении общего и речевого развития ребенка;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позитивные симптомы и компенсаторные возможности;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зону ближайшего развития.</a:t>
            </a:r>
            <a:endParaRPr lang="en-US" sz="28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lvl="0">
              <a:spcAft>
                <a:spcPts val="0"/>
              </a:spcAft>
            </a:pP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indent="228600"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Диагностика позволяет решать задачи развивающего обучения и адаптировать программу в соответствии с возможностями и способностями каждого ребенка.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5092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0C008A6-6DB7-457C-BD4F-DFACA074E852}"/>
              </a:ext>
            </a:extLst>
          </p:cNvPr>
          <p:cNvSpPr/>
          <p:nvPr/>
        </p:nvSpPr>
        <p:spPr>
          <a:xfrm>
            <a:off x="133977" y="663191"/>
            <a:ext cx="1175322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 algn="just">
              <a:spcAft>
                <a:spcPts val="0"/>
              </a:spcAft>
            </a:pPr>
            <a:r>
              <a:rPr lang="ru-RU" sz="28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 изучении характера речевого развития необходимо отметить следующее:</a:t>
            </a:r>
            <a:endParaRPr lang="en-US" sz="2800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28600" indent="457200" algn="just">
              <a:spcAft>
                <a:spcPts val="0"/>
              </a:spcAft>
            </a:pPr>
            <a:endParaRPr lang="ru-RU" sz="32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время появления </a:t>
            </a:r>
            <a:r>
              <a:rPr lang="ru-RU" sz="28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гуления</a:t>
            </a: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лепета, первых слов и первых фраз;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прерывалось ли речевое развитие и по какой причине;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использование жестов в качестве замены или дополнения речи;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отношение окружающих к состоянию речи ребенка;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занимался ли с логопедом, каковы 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результаты;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</a:t>
            </a:r>
            <a:r>
              <a:rPr lang="ru-RU" sz="28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арушения со стороны речевого выдоха</a:t>
            </a:r>
            <a:endParaRPr lang="ru-RU" sz="28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28600" indent="45720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392617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5A84CAD-84D5-44C2-9579-3538DC17C4FD}"/>
              </a:ext>
            </a:extLst>
          </p:cNvPr>
          <p:cNvSpPr/>
          <p:nvPr/>
        </p:nvSpPr>
        <p:spPr>
          <a:xfrm>
            <a:off x="144025" y="704765"/>
            <a:ext cx="1161589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20980" algn="just">
              <a:spcAft>
                <a:spcPts val="0"/>
              </a:spcAft>
            </a:pPr>
            <a:r>
              <a:rPr lang="ru-RU" sz="2800" b="1" dirty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Проведение обследования.</a:t>
            </a:r>
            <a:endParaRPr lang="en-US" sz="2800" b="1" dirty="0"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28600" indent="220980" algn="just">
              <a:spcAft>
                <a:spcPts val="0"/>
              </a:spcAft>
            </a:pPr>
            <a:endParaRPr lang="ru-RU" sz="4000" dirty="0"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228600" indent="457200" algn="just">
              <a:spcAft>
                <a:spcPts val="0"/>
              </a:spcAft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Исследуя поведение и эмоциональную сферу ребенка, обязательно отметить особенности коммуникативной сферы: </a:t>
            </a:r>
            <a:endParaRPr lang="en-US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28600" indent="457200" algn="just">
              <a:spcAft>
                <a:spcPts val="0"/>
              </a:spcAft>
            </a:pPr>
            <a:endParaRPr lang="ru-RU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сразу ли и как легко он вступает в контакт;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избирательность контактов;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негативизм;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уровень адекватности и устойчивости эмоциональных реакций.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435130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BA5A574-545F-4C4C-A5DB-A26CADB9999E}"/>
              </a:ext>
            </a:extLst>
          </p:cNvPr>
          <p:cNvSpPr/>
          <p:nvPr/>
        </p:nvSpPr>
        <p:spPr>
          <a:xfrm>
            <a:off x="344993" y="360797"/>
            <a:ext cx="11301045" cy="5994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>
              <a:spcAft>
                <a:spcPts val="0"/>
              </a:spcAft>
            </a:pPr>
            <a:r>
              <a:rPr lang="ru-RU" sz="2400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 исследовании состояния органов артикуляции 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логопед отмечает следующее:</a:t>
            </a:r>
            <a:endParaRPr lang="en-US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28600" indent="457200">
              <a:spcAft>
                <a:spcPts val="0"/>
              </a:spcAft>
            </a:pPr>
            <a:endParaRPr lang="ru-RU" sz="16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наличие аномалий в строении губ (тонкие, толстые; частичная или полная, односторонняя или двухсторонняя  расщелина верхней губы);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наличие аномалий в строении зубов (редкие, мелкие, крупные, кривые, вне челюстной дуги, отсутствие зубов, двойной ряд зубов);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наличие аномалий прикуса (</a:t>
            </a:r>
            <a:r>
              <a:rPr lang="ru-RU" sz="24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прогнатия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ru-RU" sz="24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прогения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открытый передний, открытый боковой односторонний или двусторонний, перекрестный);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наличие аномалий твердого неба (высокое, готическое, плоское, укороченное, расщелина сквозная односторонняя или двусторонняя, несквозная полная или неполная, </a:t>
            </a:r>
            <a:r>
              <a:rPr lang="ru-RU" sz="24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субмукозная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).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673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16ED85E-2BE2-4371-AF6A-E4551D800C0F}"/>
              </a:ext>
            </a:extLst>
          </p:cNvPr>
          <p:cNvSpPr/>
          <p:nvPr/>
        </p:nvSpPr>
        <p:spPr>
          <a:xfrm>
            <a:off x="284704" y="339860"/>
            <a:ext cx="11019692" cy="5748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>
              <a:spcAft>
                <a:spcPts val="0"/>
              </a:spcAft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Отмечается также следующее:</a:t>
            </a:r>
            <a:endParaRPr lang="en-US" sz="24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28600" indent="457200">
              <a:spcAft>
                <a:spcPts val="0"/>
              </a:spcAft>
            </a:pP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состояние мягкого неба (отсутствие, укорочение, отсутствие маленького язычка);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наличие послеоперационных щелей;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носовые полипы, аденоиды;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искривление носовой перегородки;  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состояние языка (массивный, маленький, короткий, длинный, «географический», гипертрофия корня языка), 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состояние подъязычной связки (короткая, укороченная, наличие спайки с тканями подъязычной области). </a:t>
            </a:r>
            <a:endParaRPr lang="ru-RU" sz="24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964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A9C1F19-1870-4F71-ABCF-77F3E1407504}"/>
              </a:ext>
            </a:extLst>
          </p:cNvPr>
          <p:cNvSpPr/>
          <p:nvPr/>
        </p:nvSpPr>
        <p:spPr>
          <a:xfrm>
            <a:off x="502416" y="193725"/>
            <a:ext cx="9043517" cy="7167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>
              <a:spcAft>
                <a:spcPts val="0"/>
              </a:spcAft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Исследование </a:t>
            </a:r>
            <a:r>
              <a:rPr lang="ru-RU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состояния ручной моторики</a:t>
            </a:r>
            <a:r>
              <a:rPr lang="ru-RU" sz="1600" dirty="0"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проводится в процессе выполнения заданий на определение кинестетической основы движений:</a:t>
            </a:r>
          </a:p>
          <a:p>
            <a:pPr marL="228600" indent="457200">
              <a:lnSpc>
                <a:spcPct val="150000"/>
              </a:lnSpc>
              <a:spcAft>
                <a:spcPts val="0"/>
              </a:spcAft>
            </a:pPr>
            <a:endParaRPr lang="ru-RU" sz="5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сложить в колечко по очереди большой палец с каждым пальцем на правой руке, потом на левой руке;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ru-RU" sz="1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Исследование продолжается при выполнении заданий кинетической основы движений: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endParaRPr lang="ru-RU" sz="105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 очереди загнуть и разогнуть пальцы сначала на правой руке, потом на левой),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Исследование завершается при проверке следующих показателей: 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endParaRPr lang="ru-RU" sz="1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навыков работы с карандашом (умение держать карандаш, рисовать горизонтальные и вертикальные линии, кружки);</a:t>
            </a:r>
            <a:endParaRPr lang="ru-RU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навыков манипуляций с предметами (складывание игрушек в ведерко и поочередное их вынимание);</a:t>
            </a:r>
            <a:endParaRPr lang="ru-RU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навыков работы с пластилином (умение лепить шарики, лепешки, палочки). </a:t>
            </a:r>
            <a:endParaRPr lang="ru-RU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68580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378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531BC6D-4B23-42F6-AA70-3F893B7C5A5F}"/>
              </a:ext>
            </a:extLst>
          </p:cNvPr>
          <p:cNvSpPr/>
          <p:nvPr/>
        </p:nvSpPr>
        <p:spPr>
          <a:xfrm>
            <a:off x="716782" y="903907"/>
            <a:ext cx="10758436" cy="3489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7200">
              <a:spcAft>
                <a:spcPts val="0"/>
              </a:spcAft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Исследование состояния мимической мускулатуры проводится при выполнении ребенком по подражанию логопеду следующих упражнений: </a:t>
            </a:r>
          </a:p>
          <a:p>
            <a:pPr marL="228600" indent="457200">
              <a:spcAft>
                <a:spcPts val="0"/>
              </a:spcAft>
            </a:pPr>
            <a:endParaRPr lang="ru-RU" sz="16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надуть щеки – «толстячок»;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показать, как ешь лимон – «кисло»;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показать, как ешь мороженое – «сладко». </a:t>
            </a:r>
            <a:endParaRPr lang="ru-RU" sz="28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9417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686</Words>
  <Application>Microsoft Office PowerPoint</Application>
  <PresentationFormat>Произвольный</PresentationFormat>
  <Paragraphs>96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Роль семьи в преодолении речевых нарушений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0ctacore</dc:creator>
  <cp:lastModifiedBy>Анатолий</cp:lastModifiedBy>
  <cp:revision>28</cp:revision>
  <dcterms:created xsi:type="dcterms:W3CDTF">2018-10-29T15:19:46Z</dcterms:created>
  <dcterms:modified xsi:type="dcterms:W3CDTF">2023-09-07T05:04:17Z</dcterms:modified>
</cp:coreProperties>
</file>