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5" r:id="rId5"/>
    <p:sldId id="266" r:id="rId6"/>
    <p:sldId id="270" r:id="rId7"/>
    <p:sldId id="271" r:id="rId8"/>
    <p:sldId id="274" r:id="rId9"/>
    <p:sldId id="276" r:id="rId10"/>
    <p:sldId id="278" r:id="rId11"/>
    <p:sldId id="288" r:id="rId12"/>
    <p:sldId id="299" r:id="rId13"/>
    <p:sldId id="298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37" autoAdjust="0"/>
    <p:restoredTop sz="94660"/>
  </p:normalViewPr>
  <p:slideViewPr>
    <p:cSldViewPr snapToGrid="0" showGuides="1">
      <p:cViewPr varScale="1">
        <p:scale>
          <a:sx n="66" d="100"/>
          <a:sy n="66" d="100"/>
        </p:scale>
        <p:origin x="-654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DBCC10D-BE33-4473-9CBC-C05F4AA5B5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684F29AE-A1D5-4CD2-99BD-A91F148FBC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8C65CE9B-5957-4424-84CA-C79F20519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DC7BF-F345-4F6C-81FC-9BA7B753D338}" type="datetimeFigureOut">
              <a:rPr lang="ru-RU" smtClean="0"/>
              <a:pPr/>
              <a:t>07.09.2023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F3DB083D-1B59-462C-9715-71496EAAC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BFA09E85-41BE-4617-8B93-61368B333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D9E03-666C-4575-A435-1F8A1EB41E1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71541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5CF202D-F382-470F-B737-3B723BB3F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98DB7EFE-0465-4C00-B90D-4041902C39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BC33694F-4309-44B1-875A-6A382EDC1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DC7BF-F345-4F6C-81FC-9BA7B753D338}" type="datetimeFigureOut">
              <a:rPr lang="ru-RU" smtClean="0"/>
              <a:pPr/>
              <a:t>07.09.2023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F5ABAC44-F088-4D30-827E-996E702F4F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53AE86FA-DEA1-4258-8A34-4FA1E9857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D9E03-666C-4575-A435-1F8A1EB41E1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298902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003DBFA0-1B19-4CBF-80CF-58D7661010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9B3546CA-978B-44DD-A2F3-9859AF972B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4EC9C7F2-8D25-4F94-AB71-EB7821D9F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DC7BF-F345-4F6C-81FC-9BA7B753D338}" type="datetimeFigureOut">
              <a:rPr lang="ru-RU" smtClean="0"/>
              <a:pPr/>
              <a:t>07.09.2023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8D34F017-93CE-4476-B374-53046F48F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37D7C07D-7B9C-4DD2-A634-5B3AC74B9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D9E03-666C-4575-A435-1F8A1EB41E1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058328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F997363-B128-4E75-8573-0870D88E21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C034002-7DA6-42EF-8595-3DB5AEF46F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EF57D35F-96C8-4F7E-B0B9-1C21D8AF1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DC7BF-F345-4F6C-81FC-9BA7B753D338}" type="datetimeFigureOut">
              <a:rPr lang="ru-RU" smtClean="0"/>
              <a:pPr/>
              <a:t>07.09.2023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13A79100-2A2C-4781-BF42-2E3FB0004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3B6C23AD-4DDD-4A4C-B499-48F7A43A5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D9E03-666C-4575-A435-1F8A1EB41E1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64657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9DFB229-924E-40D9-895B-BFE0A885DF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79EAB0C3-9511-4AF3-B229-8CD19DEFB5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5E9597D2-EA95-41BA-8383-C72B05956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DC7BF-F345-4F6C-81FC-9BA7B753D338}" type="datetimeFigureOut">
              <a:rPr lang="ru-RU" smtClean="0"/>
              <a:pPr/>
              <a:t>07.09.2023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0F37C471-8761-4C01-B9E5-928E1BE7D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BE657190-9CC3-443C-9A19-59ED185AE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D9E03-666C-4575-A435-1F8A1EB41E1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002069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5325A11-DFC8-43C3-B65B-A8386ECC58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D073F2E9-2CAF-4E53-87FA-7EF12742A4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B15EA11E-E857-48C2-8531-96645BEF92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9D13C0E9-AF54-41FF-B601-B32C0D99A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DC7BF-F345-4F6C-81FC-9BA7B753D338}" type="datetimeFigureOut">
              <a:rPr lang="ru-RU" smtClean="0"/>
              <a:pPr/>
              <a:t>07.09.2023</a:t>
            </a:fld>
            <a:endParaRPr lang="ru-RU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4D51A58B-8BF0-44DE-879D-DAD3E010A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3AD45B9F-1E02-4563-A941-FA68F5965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D9E03-666C-4575-A435-1F8A1EB41E1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812429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C3DA12D-18A0-4696-8F7A-959B3E5ED8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BF9AD8A0-4EC8-4C81-A58A-80E2D91172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666335A2-89CA-483C-9EBB-78435FD2C0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72412827-0CE6-42BE-A453-264B0110D1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76EAC581-F48A-47D4-B60B-8EA9EDDCEC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F79326DC-1E67-42B9-82CC-6403B2386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DC7BF-F345-4F6C-81FC-9BA7B753D338}" type="datetimeFigureOut">
              <a:rPr lang="ru-RU" smtClean="0"/>
              <a:pPr/>
              <a:t>07.09.2023</a:t>
            </a:fld>
            <a:endParaRPr lang="ru-RU" dirty="0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E789B12F-87C0-418C-934B-44BCEE41F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8FB12B4A-5215-463E-964E-79672C952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D9E03-666C-4575-A435-1F8A1EB41E1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705561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20494EA-07EE-4486-AD45-33443C076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1C4AAB92-B90F-4478-BA33-2C77AA17B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DC7BF-F345-4F6C-81FC-9BA7B753D338}" type="datetimeFigureOut">
              <a:rPr lang="ru-RU" smtClean="0"/>
              <a:pPr/>
              <a:t>07.09.2023</a:t>
            </a:fld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463AA657-4DC9-4FFF-A9AF-2343B780C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2FA8BA3F-52AA-48BC-8F6D-63476B7D3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D9E03-666C-4575-A435-1F8A1EB41E1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971716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594A0BFB-8414-42A2-AEEC-8215C5A57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DC7BF-F345-4F6C-81FC-9BA7B753D338}" type="datetimeFigureOut">
              <a:rPr lang="ru-RU" smtClean="0"/>
              <a:pPr/>
              <a:t>07.09.2023</a:t>
            </a:fld>
            <a:endParaRPr lang="ru-RU" dirty="0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BB905585-93E5-4571-A925-CF3F9A589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D3A753B4-121F-45EB-B45D-55F9FF920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D9E03-666C-4575-A435-1F8A1EB41E1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66038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FD78426-875E-4831-AA28-2B1C5AE6B4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1FA0504-5588-4ABA-89D8-C1878FE0CE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D700CBCE-06D8-4DD8-BFFE-6A0DE74073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206DBBBD-92D1-4F6A-B759-225D8AD7A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DC7BF-F345-4F6C-81FC-9BA7B753D338}" type="datetimeFigureOut">
              <a:rPr lang="ru-RU" smtClean="0"/>
              <a:pPr/>
              <a:t>07.09.2023</a:t>
            </a:fld>
            <a:endParaRPr lang="ru-RU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4D5247D4-FB8D-4591-BF8A-43E1C4680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F5EB5438-D2A0-4BA0-96E4-F17E267D5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D9E03-666C-4575-A435-1F8A1EB41E1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24275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DCF07EA-DC4C-4651-A35C-AD4B12313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E2E241DF-5C94-4550-B69D-C2F7952574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C71F797F-EE5B-4AC5-8D38-F3009AF5BC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1C244AAD-68C5-4C9F-B8A2-3CB9568B2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DC7BF-F345-4F6C-81FC-9BA7B753D338}" type="datetimeFigureOut">
              <a:rPr lang="ru-RU" smtClean="0"/>
              <a:pPr/>
              <a:t>07.09.2023</a:t>
            </a:fld>
            <a:endParaRPr lang="ru-RU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0A062B25-04AB-4E3E-AA04-C09BC1F35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E16CF7A8-83F7-4C0B-9FB5-DD94D3A3F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D9E03-666C-4575-A435-1F8A1EB41E1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08493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61000"/>
            <a:lum/>
          </a:blip>
          <a:srcRect/>
          <a:stretch>
            <a:fillRect l="-13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096BCF4-2438-468C-9F3F-DDB5D8404A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D1D933D0-4861-49CA-9607-78B567C81B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7977FCA7-0D85-4D07-BC43-1690EFAC45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5DC7BF-F345-4F6C-81FC-9BA7B753D338}" type="datetimeFigureOut">
              <a:rPr lang="ru-RU" smtClean="0"/>
              <a:pPr/>
              <a:t>07.09.2023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1B6FF631-928D-45F5-901D-48FCFA9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7AEFD1EF-A6DA-45B4-9E85-23F287015C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D9E03-666C-4575-A435-1F8A1EB41E1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24815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45D95110-B650-44B7-A80A-8F7719401263}"/>
              </a:ext>
            </a:extLst>
          </p:cNvPr>
          <p:cNvSpPr/>
          <p:nvPr/>
        </p:nvSpPr>
        <p:spPr>
          <a:xfrm>
            <a:off x="269630" y="1146628"/>
            <a:ext cx="6479513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ctr">
              <a:spcAft>
                <a:spcPts val="0"/>
              </a:spcAft>
            </a:pPr>
            <a:r>
              <a:rPr lang="ru-RU" sz="4400" dirty="0" smtClean="0">
                <a:latin typeface="Segoe UI Semibold" panose="020B0702040204020203" pitchFamily="34" charset="0"/>
                <a:ea typeface="Times New Roman" panose="02020603050405020304" pitchFamily="18" charset="0"/>
                <a:cs typeface="Segoe UI Semibold" panose="020B0702040204020203" pitchFamily="34" charset="0"/>
              </a:rPr>
              <a:t>П</a:t>
            </a:r>
            <a:r>
              <a:rPr lang="ru-RU" sz="4400" dirty="0" smtClean="0">
                <a:effectLst/>
                <a:latin typeface="Segoe UI Semibold" panose="020B0702040204020203" pitchFamily="34" charset="0"/>
                <a:ea typeface="Times New Roman" panose="02020603050405020304" pitchFamily="18" charset="0"/>
                <a:cs typeface="Segoe UI Semibold" panose="020B0702040204020203" pitchFamily="34" charset="0"/>
              </a:rPr>
              <a:t>едагогическая диагностика </a:t>
            </a:r>
            <a:r>
              <a:rPr lang="ru-RU" sz="4400" dirty="0">
                <a:effectLst/>
                <a:latin typeface="Segoe UI Semibold" panose="020B0702040204020203" pitchFamily="34" charset="0"/>
                <a:ea typeface="Times New Roman" panose="02020603050405020304" pitchFamily="18" charset="0"/>
                <a:cs typeface="Segoe UI Semibold" panose="020B0702040204020203" pitchFamily="34" charset="0"/>
              </a:rPr>
              <a:t>индивидуального развития </a:t>
            </a:r>
            <a:endParaRPr lang="ru-RU" sz="4400" dirty="0" smtClean="0">
              <a:effectLst/>
              <a:latin typeface="Segoe UI Semibold" panose="020B0702040204020203" pitchFamily="34" charset="0"/>
              <a:ea typeface="Times New Roman" panose="02020603050405020304" pitchFamily="18" charset="0"/>
              <a:cs typeface="Segoe UI Semibold" panose="020B0702040204020203" pitchFamily="34" charset="0"/>
            </a:endParaRPr>
          </a:p>
          <a:p>
            <a:pPr marL="228600" algn="ctr">
              <a:spcAft>
                <a:spcPts val="0"/>
              </a:spcAft>
            </a:pPr>
            <a:r>
              <a:rPr lang="ru-RU" sz="4400" dirty="0" smtClean="0">
                <a:effectLst/>
                <a:latin typeface="Segoe UI Semibold" panose="020B0702040204020203" pitchFamily="34" charset="0"/>
                <a:ea typeface="Times New Roman" panose="02020603050405020304" pitchFamily="18" charset="0"/>
                <a:cs typeface="Segoe UI Semibold" panose="020B0702040204020203" pitchFamily="34" charset="0"/>
              </a:rPr>
              <a:t>ребенка </a:t>
            </a:r>
            <a:r>
              <a:rPr lang="ru-RU" sz="4400" dirty="0">
                <a:effectLst/>
                <a:latin typeface="Segoe UI Semibold" panose="020B0702040204020203" pitchFamily="34" charset="0"/>
                <a:ea typeface="Times New Roman" panose="02020603050405020304" pitchFamily="18" charset="0"/>
                <a:cs typeface="Segoe UI Semibold" panose="020B0702040204020203" pitchFamily="34" charset="0"/>
              </a:rPr>
              <a:t>с ТНР </a:t>
            </a:r>
            <a:r>
              <a:rPr lang="ru-RU" sz="4400" dirty="0" smtClean="0">
                <a:effectLst/>
                <a:latin typeface="Segoe UI Semibold" panose="020B0702040204020203" pitchFamily="34" charset="0"/>
                <a:ea typeface="Times New Roman" panose="02020603050405020304" pitchFamily="18" charset="0"/>
                <a:cs typeface="Segoe UI Semibold" panose="020B0702040204020203" pitchFamily="34" charset="0"/>
              </a:rPr>
              <a:t> </a:t>
            </a:r>
            <a:endParaRPr lang="ru-RU" sz="4000" dirty="0">
              <a:latin typeface="Segoe UI Semibold" panose="020B0702040204020203" pitchFamily="34" charset="0"/>
              <a:ea typeface="Times New Roman" panose="02020603050405020304" pitchFamily="18" charset="0"/>
              <a:cs typeface="Segoe UI Semibold" panose="020B0702040204020203" pitchFamily="34" charset="0"/>
            </a:endParaRPr>
          </a:p>
          <a:p>
            <a:pPr marL="228600" algn="ctr">
              <a:spcAft>
                <a:spcPts val="0"/>
              </a:spcAft>
            </a:pPr>
            <a:r>
              <a:rPr lang="ru-RU" sz="2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2000" b="1" i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algn="ctr">
              <a:spcAft>
                <a:spcPts val="0"/>
              </a:spcAft>
            </a:pPr>
            <a:endParaRPr lang="en-US" sz="2000" b="1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 algn="ctr">
              <a:spcAft>
                <a:spcPts val="0"/>
              </a:spcAft>
            </a:pPr>
            <a:endParaRPr lang="ru-RU" sz="2400" dirty="0"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marL="228600" algn="r">
              <a:spcAft>
                <a:spcPts val="0"/>
              </a:spcAft>
            </a:pPr>
            <a:endParaRPr lang="ru-RU" sz="2400" dirty="0"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</p:txBody>
      </p:sp>
      <p:pic>
        <p:nvPicPr>
          <p:cNvPr id="1026" name="Picture 2" descr="D:\582\23\Нищева пособия 2023\IMG-20230904-WA000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78504" y="0"/>
            <a:ext cx="5113496" cy="6858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8412152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F0F3AA04-35EB-4330-9202-38D85294DB76}"/>
              </a:ext>
            </a:extLst>
          </p:cNvPr>
          <p:cNvSpPr/>
          <p:nvPr/>
        </p:nvSpPr>
        <p:spPr>
          <a:xfrm>
            <a:off x="415332" y="339468"/>
            <a:ext cx="11100079" cy="61790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457200">
              <a:spcAft>
                <a:spcPts val="0"/>
              </a:spcAft>
            </a:pPr>
            <a:r>
              <a:rPr lang="ru-RU" sz="28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Исследование </a:t>
            </a:r>
            <a:r>
              <a:rPr lang="ru-RU" sz="2800" dirty="0">
                <a:latin typeface="Segoe UI Semibold" panose="020B0702040204020203" pitchFamily="34" charset="0"/>
                <a:ea typeface="Times New Roman" panose="02020603050405020304" pitchFamily="18" charset="0"/>
                <a:cs typeface="Segoe UI Semibold" panose="020B0702040204020203" pitchFamily="34" charset="0"/>
              </a:rPr>
              <a:t>состояния артикуляционной моторики </a:t>
            </a:r>
            <a:r>
              <a:rPr lang="ru-RU" sz="28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проводится при выполнении по подражанию логопеду следующих упражнений: </a:t>
            </a:r>
          </a:p>
          <a:p>
            <a:pPr marL="228600" indent="457200">
              <a:spcAft>
                <a:spcPts val="0"/>
              </a:spcAft>
            </a:pPr>
            <a:endParaRPr lang="ru-RU" sz="2800" dirty="0">
              <a:effectLst/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4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широко улыбнуться («улыбка»);</a:t>
            </a:r>
            <a:endParaRPr lang="ru-RU" sz="2400" dirty="0">
              <a:effectLst/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4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вытянуть губы, как слоник («хоботок»);</a:t>
            </a:r>
            <a:endParaRPr lang="ru-RU" sz="2400" dirty="0">
              <a:effectLst/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4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показать широкий язык («лопата»);</a:t>
            </a:r>
            <a:endParaRPr lang="ru-RU" sz="2400" dirty="0">
              <a:effectLst/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4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 показать узкий язык («жало»);</a:t>
            </a:r>
            <a:endParaRPr lang="ru-RU" sz="2400" dirty="0">
              <a:effectLst/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4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 положить язык сначала на верхнюю, потом на нижнюю губу («качели»);</a:t>
            </a:r>
            <a:endParaRPr lang="ru-RU" sz="2400" dirty="0">
              <a:effectLst/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4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 подвигать языком влево-вправо («маятник»);</a:t>
            </a:r>
            <a:endParaRPr lang="ru-RU" sz="2400" dirty="0">
              <a:effectLst/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4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пощелкать языком («лошадка»);</a:t>
            </a:r>
            <a:endParaRPr lang="ru-RU" sz="2400" dirty="0">
              <a:effectLst/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4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широко открыть рот и зевнуть. </a:t>
            </a:r>
            <a:endParaRPr lang="ru-RU" sz="2400" dirty="0">
              <a:effectLst/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907242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80DC5FC6-EA97-447D-8E2E-3D3551143C71}"/>
              </a:ext>
            </a:extLst>
          </p:cNvPr>
          <p:cNvSpPr/>
          <p:nvPr/>
        </p:nvSpPr>
        <p:spPr>
          <a:xfrm>
            <a:off x="414129" y="884009"/>
            <a:ext cx="10886661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457200">
              <a:spcAft>
                <a:spcPts val="0"/>
              </a:spcAft>
              <a:tabLst>
                <a:tab pos="3611880" algn="l"/>
              </a:tabLst>
            </a:pPr>
            <a:r>
              <a:rPr lang="ru-RU" sz="2800" dirty="0">
                <a:latin typeface="Segoe UI Semibold" panose="020B0702040204020203" pitchFamily="34" charset="0"/>
                <a:ea typeface="Times New Roman" panose="02020603050405020304" pitchFamily="18" charset="0"/>
                <a:cs typeface="Segoe UI Semibold" panose="020B0702040204020203" pitchFamily="34" charset="0"/>
              </a:rPr>
              <a:t>При исследовании состояния просодических компонентов речи отмечаются следующие характеристики:</a:t>
            </a:r>
          </a:p>
          <a:p>
            <a:pPr marL="228600" indent="457200">
              <a:spcAft>
                <a:spcPts val="0"/>
              </a:spcAft>
              <a:tabLst>
                <a:tab pos="3611880" algn="l"/>
              </a:tabLst>
            </a:pP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3611880" algn="l"/>
              </a:tabLst>
            </a:pPr>
            <a:r>
              <a:rPr lang="ru-RU" sz="24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темп речи (нормальный, ускоренный, замедленный); </a:t>
            </a:r>
            <a:endParaRPr lang="ru-RU" sz="2400" dirty="0">
              <a:effectLst/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3611880" algn="l"/>
              </a:tabLst>
            </a:pPr>
            <a:r>
              <a:rPr lang="ru-RU" sz="24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ритм (нормальный, </a:t>
            </a:r>
            <a:r>
              <a:rPr lang="ru-RU" sz="2400" dirty="0" err="1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дисритмия</a:t>
            </a:r>
            <a:r>
              <a:rPr lang="ru-RU" sz="24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); </a:t>
            </a:r>
            <a:endParaRPr lang="ru-RU" sz="2400" dirty="0">
              <a:effectLst/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3611880" algn="l"/>
              </a:tabLst>
            </a:pPr>
            <a:r>
              <a:rPr lang="ru-RU" sz="2400" dirty="0" err="1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паузация</a:t>
            </a:r>
            <a:r>
              <a:rPr lang="ru-RU" sz="24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 (правильность расстановки пауз в речевом потоке), способность употребления основных видов интонации </a:t>
            </a:r>
            <a:r>
              <a:rPr lang="ru-RU" sz="2400" b="1" i="1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(повествовательной, вопросительной, восклицательной). </a:t>
            </a:r>
            <a:endParaRPr lang="ru-RU" sz="2400" b="1" i="1" dirty="0" smtClean="0"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3611880" algn="l"/>
              </a:tabLst>
            </a:pPr>
            <a:r>
              <a:rPr lang="ru-RU" sz="2400" dirty="0" smtClean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д</a:t>
            </a:r>
            <a:r>
              <a:rPr lang="ru-RU" sz="2400" dirty="0" smtClean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ыхательная функция (продолжительность речевого выдоха, сила голоса)</a:t>
            </a:r>
            <a:endParaRPr lang="ru-RU" sz="2400" b="1" i="1" dirty="0" smtClean="0"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3611880" algn="l"/>
              </a:tabLst>
            </a:pPr>
            <a:endParaRPr lang="ru-RU" sz="2400" dirty="0">
              <a:effectLst/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076899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69143" y="0"/>
            <a:ext cx="9144000" cy="1233714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Роль семьи в преодолении речевых нарушений</a:t>
            </a:r>
            <a:endParaRPr lang="ru-RU" sz="4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1596571"/>
            <a:ext cx="9144000" cy="5261428"/>
          </a:xfrm>
        </p:spPr>
        <p:txBody>
          <a:bodyPr>
            <a:normAutofit/>
          </a:bodyPr>
          <a:lstStyle/>
          <a:p>
            <a:r>
              <a:rPr lang="ru-RU" dirty="0" smtClean="0"/>
              <a:t>  Формировать правильное отношение к речевому нарушению у ребенка</a:t>
            </a:r>
          </a:p>
          <a:p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 smtClean="0"/>
              <a:t>   Осуществлять позитивный настрой ребенка на занятия с педагогом</a:t>
            </a:r>
          </a:p>
          <a:p>
            <a:endParaRPr lang="ru-RU" dirty="0" smtClean="0"/>
          </a:p>
          <a:p>
            <a:r>
              <a:rPr lang="ru-RU" dirty="0" smtClean="0"/>
              <a:t>Ненавязчиво исправлять неправильное произношение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Научиться выполнять и показывать ребенку простые артикуляционные упражнения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056707" y="605619"/>
            <a:ext cx="3917600" cy="5525363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perspectiveLeft"/>
            <a:lightRig rig="threePt" dir="t"/>
          </a:scene3d>
          <a:sp3d>
            <a:bevelT w="38100"/>
          </a:sp3d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18078" y="605619"/>
            <a:ext cx="4004799" cy="5525363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  <a:scene3d>
            <a:camera prst="perspectiveLeft"/>
            <a:lightRig rig="threePt" dir="t"/>
          </a:scene3d>
          <a:sp3d>
            <a:bevelT w="38100"/>
          </a:sp3d>
        </p:spPr>
      </p:pic>
    </p:spTree>
    <p:extLst>
      <p:ext uri="{BB962C8B-B14F-4D97-AF65-F5344CB8AC3E}">
        <p14:creationId xmlns:p14="http://schemas.microsoft.com/office/powerpoint/2010/main" xmlns="" val="2948164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CA10B841-B5D5-4127-BD2F-593811BC1E21}"/>
              </a:ext>
            </a:extLst>
          </p:cNvPr>
          <p:cNvSpPr/>
          <p:nvPr/>
        </p:nvSpPr>
        <p:spPr>
          <a:xfrm>
            <a:off x="545960" y="474843"/>
            <a:ext cx="11100079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28600">
              <a:spcAft>
                <a:spcPts val="0"/>
              </a:spcAft>
            </a:pPr>
            <a:r>
              <a:rPr lang="ru-RU" sz="2400" dirty="0">
                <a:latin typeface="Segoe UI Semibold" panose="020B0702040204020203" pitchFamily="34" charset="0"/>
                <a:ea typeface="Times New Roman" panose="02020603050405020304" pitchFamily="18" charset="0"/>
                <a:cs typeface="Segoe UI Semibold" panose="020B0702040204020203" pitchFamily="34" charset="0"/>
              </a:rPr>
              <a:t>Задачи углубленной диагностики индивидуального развития ребенка дошкольного возраста  с </a:t>
            </a:r>
            <a:r>
              <a:rPr lang="ru-RU" sz="2400" dirty="0" err="1" smtClean="0">
                <a:latin typeface="Segoe UI Semibold" panose="020B0702040204020203" pitchFamily="34" charset="0"/>
                <a:ea typeface="Times New Roman" panose="02020603050405020304" pitchFamily="18" charset="0"/>
                <a:cs typeface="Segoe UI Semibold" panose="020B0702040204020203" pitchFamily="34" charset="0"/>
              </a:rPr>
              <a:t>тнр</a:t>
            </a:r>
            <a:r>
              <a:rPr lang="ru-RU" sz="2400" dirty="0" smtClean="0">
                <a:latin typeface="Segoe UI Semibold" panose="020B0702040204020203" pitchFamily="34" charset="0"/>
                <a:ea typeface="Times New Roman" panose="02020603050405020304" pitchFamily="18" charset="0"/>
                <a:cs typeface="Segoe UI Semibold" panose="020B0702040204020203" pitchFamily="34" charset="0"/>
              </a:rPr>
              <a:t> </a:t>
            </a:r>
            <a:r>
              <a:rPr lang="ru-RU" sz="2400" dirty="0">
                <a:latin typeface="Segoe UI Semibold" panose="020B0702040204020203" pitchFamily="34" charset="0"/>
                <a:ea typeface="Times New Roman" panose="02020603050405020304" pitchFamily="18" charset="0"/>
                <a:cs typeface="Segoe UI Semibold" panose="020B0702040204020203" pitchFamily="34" charset="0"/>
              </a:rPr>
              <a:t>(общим недоразвитием речи) с </a:t>
            </a:r>
            <a:r>
              <a:rPr lang="ru-RU" sz="2400" dirty="0" smtClean="0">
                <a:latin typeface="Segoe UI Semibold" panose="020B0702040204020203" pitchFamily="34" charset="0"/>
                <a:ea typeface="Times New Roman" panose="02020603050405020304" pitchFamily="18" charset="0"/>
                <a:cs typeface="Segoe UI Semibold" panose="020B0702040204020203" pitchFamily="34" charset="0"/>
              </a:rPr>
              <a:t>5 </a:t>
            </a:r>
            <a:r>
              <a:rPr lang="ru-RU" sz="2400" dirty="0" smtClean="0">
                <a:latin typeface="Segoe UI Semibold" panose="020B0702040204020203" pitchFamily="34" charset="0"/>
                <a:ea typeface="Times New Roman" panose="02020603050405020304" pitchFamily="18" charset="0"/>
                <a:cs typeface="Segoe UI Semibold" panose="020B0702040204020203" pitchFamily="34" charset="0"/>
              </a:rPr>
              <a:t>лет</a:t>
            </a:r>
            <a:r>
              <a:rPr lang="en-US" sz="2400" dirty="0" smtClean="0">
                <a:latin typeface="Segoe UI Semibold" panose="020B0702040204020203" pitchFamily="34" charset="0"/>
                <a:ea typeface="Times New Roman" panose="02020603050405020304" pitchFamily="18" charset="0"/>
                <a:cs typeface="Segoe UI Semibold" panose="020B0702040204020203" pitchFamily="34" charset="0"/>
              </a:rPr>
              <a:t> </a:t>
            </a:r>
            <a:r>
              <a:rPr lang="ru-RU" sz="2400" dirty="0" smtClean="0">
                <a:latin typeface="Segoe UI Semibold" panose="020B0702040204020203" pitchFamily="34" charset="0"/>
                <a:ea typeface="Times New Roman" panose="02020603050405020304" pitchFamily="18" charset="0"/>
                <a:cs typeface="Segoe UI Semibold" panose="020B0702040204020203" pitchFamily="34" charset="0"/>
              </a:rPr>
              <a:t>учителем-логопедом:</a:t>
            </a:r>
            <a:endParaRPr lang="en-US" sz="2400" dirty="0">
              <a:latin typeface="Segoe UI Semibold" panose="020B0702040204020203" pitchFamily="34" charset="0"/>
              <a:ea typeface="Times New Roman" panose="02020603050405020304" pitchFamily="18" charset="0"/>
              <a:cs typeface="Segoe UI Semibold" panose="020B0702040204020203" pitchFamily="34" charset="0"/>
            </a:endParaRPr>
          </a:p>
          <a:p>
            <a:pPr indent="228600">
              <a:spcAft>
                <a:spcPts val="0"/>
              </a:spcAft>
            </a:pPr>
            <a:endParaRPr lang="en-US" sz="2000" dirty="0">
              <a:effectLst/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indent="228600">
              <a:spcAft>
                <a:spcPts val="0"/>
              </a:spcAft>
            </a:pPr>
            <a:endParaRPr lang="ru-RU" sz="2000" dirty="0">
              <a:effectLst/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4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выявление особенностей общего и речевого развития детей;</a:t>
            </a:r>
            <a:endParaRPr lang="ru-RU" sz="2000" dirty="0">
              <a:effectLst/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4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состояния компонентов речевой системы;</a:t>
            </a:r>
            <a:endParaRPr lang="ru-RU" sz="2000" dirty="0">
              <a:effectLst/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4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соотношения развития различных компонентов речи;</a:t>
            </a:r>
            <a:endParaRPr lang="ru-RU" sz="2000" dirty="0">
              <a:effectLst/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4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сопоставление уровня развития языковых средств с их активизацией (использованием в речевой деятельности).</a:t>
            </a:r>
            <a:endParaRPr lang="en-US" sz="2400" dirty="0"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2000" dirty="0">
              <a:effectLst/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ru-RU" sz="2000" dirty="0">
              <a:effectLst/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indent="228600">
              <a:spcAft>
                <a:spcPts val="0"/>
              </a:spcAft>
            </a:pPr>
            <a:r>
              <a:rPr lang="ru-RU" sz="24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Диагностика проводится учителем-логопедом в течение </a:t>
            </a:r>
            <a:r>
              <a:rPr lang="ru-RU" sz="2400" dirty="0" smtClean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двух-трех недель сентября</a:t>
            </a:r>
            <a:r>
              <a:rPr lang="ru-RU" sz="24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. </a:t>
            </a:r>
            <a:endParaRPr lang="ru-RU" sz="2000" dirty="0">
              <a:effectLst/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18874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92B8E564-617F-4030-BD03-9D700371B1AD}"/>
              </a:ext>
            </a:extLst>
          </p:cNvPr>
          <p:cNvSpPr/>
          <p:nvPr/>
        </p:nvSpPr>
        <p:spPr>
          <a:xfrm>
            <a:off x="344994" y="387926"/>
            <a:ext cx="1166278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28600">
              <a:spcAft>
                <a:spcPts val="0"/>
              </a:spcAft>
            </a:pPr>
            <a:r>
              <a:rPr lang="ru-RU" sz="2800" dirty="0">
                <a:latin typeface="Segoe UI Semibold" panose="020B0702040204020203" pitchFamily="34" charset="0"/>
                <a:ea typeface="Times New Roman" panose="02020603050405020304" pitchFamily="18" charset="0"/>
                <a:cs typeface="Segoe UI Semibold" panose="020B0702040204020203" pitchFamily="34" charset="0"/>
              </a:rPr>
              <a:t>Углубленное логопедическое обследование позволяет выявить следующее:</a:t>
            </a:r>
            <a:endParaRPr lang="en-US" sz="2800" dirty="0">
              <a:latin typeface="Segoe UI Semibold" panose="020B0702040204020203" pitchFamily="34" charset="0"/>
              <a:ea typeface="Times New Roman" panose="02020603050405020304" pitchFamily="18" charset="0"/>
              <a:cs typeface="Segoe UI Semibold" panose="020B0702040204020203" pitchFamily="34" charset="0"/>
            </a:endParaRPr>
          </a:p>
          <a:p>
            <a:pPr indent="228600">
              <a:spcAft>
                <a:spcPts val="0"/>
              </a:spcAft>
            </a:pPr>
            <a:endParaRPr lang="ru-RU" sz="2800" dirty="0">
              <a:effectLst/>
              <a:latin typeface="Segoe UI Semibold" panose="020B0702040204020203" pitchFamily="34" charset="0"/>
              <a:ea typeface="Times New Roman" panose="02020603050405020304" pitchFamily="18" charset="0"/>
              <a:cs typeface="Segoe UI Semibold" panose="020B0702040204020203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8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негативную симптоматику в отношении общего и речевого развития ребенка;</a:t>
            </a:r>
            <a:endParaRPr lang="ru-RU" sz="2800" dirty="0">
              <a:effectLst/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8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позитивные симптомы и компенсаторные возможности;</a:t>
            </a:r>
            <a:endParaRPr lang="ru-RU" sz="2800" dirty="0">
              <a:effectLst/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8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зону ближайшего развития.</a:t>
            </a:r>
            <a:endParaRPr lang="en-US" sz="2800" dirty="0"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lvl="0">
              <a:spcAft>
                <a:spcPts val="0"/>
              </a:spcAft>
            </a:pPr>
            <a:endParaRPr lang="ru-RU" sz="2800" dirty="0">
              <a:effectLst/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indent="228600">
              <a:spcAft>
                <a:spcPts val="0"/>
              </a:spcAft>
            </a:pPr>
            <a:r>
              <a:rPr lang="ru-RU" sz="28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Диагностика позволяет решать задачи развивающего обучения и адаптировать программу в соответствии с возможностями и способностями каждого ребенка.</a:t>
            </a:r>
            <a:endParaRPr lang="ru-RU" sz="2800" dirty="0">
              <a:effectLst/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750920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10C008A6-6DB7-457C-BD4F-DFACA074E852}"/>
              </a:ext>
            </a:extLst>
          </p:cNvPr>
          <p:cNvSpPr/>
          <p:nvPr/>
        </p:nvSpPr>
        <p:spPr>
          <a:xfrm>
            <a:off x="133977" y="663191"/>
            <a:ext cx="11753222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457200" algn="just">
              <a:spcAft>
                <a:spcPts val="0"/>
              </a:spcAft>
            </a:pPr>
            <a:r>
              <a:rPr lang="ru-RU" sz="2800" dirty="0">
                <a:latin typeface="Segoe UI Semibold" panose="020B0702040204020203" pitchFamily="34" charset="0"/>
                <a:ea typeface="Times New Roman" panose="02020603050405020304" pitchFamily="18" charset="0"/>
                <a:cs typeface="Segoe UI Semibold" panose="020B0702040204020203" pitchFamily="34" charset="0"/>
              </a:rPr>
              <a:t>При изучении характера речевого развития необходимо отметить следующее:</a:t>
            </a:r>
            <a:endParaRPr lang="en-US" sz="2800" dirty="0">
              <a:latin typeface="Segoe UI Semibold" panose="020B0702040204020203" pitchFamily="34" charset="0"/>
              <a:ea typeface="Times New Roman" panose="02020603050405020304" pitchFamily="18" charset="0"/>
              <a:cs typeface="Segoe UI Semibold" panose="020B0702040204020203" pitchFamily="34" charset="0"/>
            </a:endParaRPr>
          </a:p>
          <a:p>
            <a:pPr marL="228600" indent="457200" algn="just">
              <a:spcAft>
                <a:spcPts val="0"/>
              </a:spcAft>
            </a:pPr>
            <a:endParaRPr lang="ru-RU" sz="3200" dirty="0"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8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время появления </a:t>
            </a:r>
            <a:r>
              <a:rPr lang="ru-RU" sz="2800" dirty="0" err="1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гуления</a:t>
            </a:r>
            <a:r>
              <a:rPr lang="ru-RU" sz="28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, лепета, первых слов и первых фраз; 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8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прерывалось ли речевое развитие и по какой причине; 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8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использование жестов в качестве замены или дополнения речи; 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8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отношение окружающих к состоянию речи ребенка; 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8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занимался ли с логопедом, каковы </a:t>
            </a:r>
            <a:r>
              <a:rPr lang="ru-RU" sz="2800" dirty="0" smtClean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результаты;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800" dirty="0" smtClean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н</a:t>
            </a:r>
            <a:r>
              <a:rPr lang="ru-RU" sz="2800" dirty="0" smtClean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арушения со стороны речевого выдоха</a:t>
            </a:r>
            <a:endParaRPr lang="ru-RU" sz="2800" dirty="0"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marL="228600" indent="457200" algn="just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xmlns="" val="13926175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65A84CAD-84D5-44C2-9579-3538DC17C4FD}"/>
              </a:ext>
            </a:extLst>
          </p:cNvPr>
          <p:cNvSpPr/>
          <p:nvPr/>
        </p:nvSpPr>
        <p:spPr>
          <a:xfrm>
            <a:off x="144025" y="704765"/>
            <a:ext cx="11615895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220980" algn="just">
              <a:spcAft>
                <a:spcPts val="0"/>
              </a:spcAft>
            </a:pPr>
            <a:r>
              <a:rPr lang="ru-RU" sz="2800" b="1" dirty="0">
                <a:effectLst/>
                <a:latin typeface="Segoe UI Semibold" panose="020B0702040204020203" pitchFamily="34" charset="0"/>
                <a:ea typeface="Times New Roman" panose="02020603050405020304" pitchFamily="18" charset="0"/>
                <a:cs typeface="Segoe UI Semibold" panose="020B0702040204020203" pitchFamily="34" charset="0"/>
              </a:rPr>
              <a:t>Проведение обследования.</a:t>
            </a:r>
            <a:endParaRPr lang="en-US" sz="2800" b="1" dirty="0">
              <a:effectLst/>
              <a:latin typeface="Segoe UI Semibold" panose="020B0702040204020203" pitchFamily="34" charset="0"/>
              <a:ea typeface="Times New Roman" panose="02020603050405020304" pitchFamily="18" charset="0"/>
              <a:cs typeface="Segoe UI Semibold" panose="020B0702040204020203" pitchFamily="34" charset="0"/>
            </a:endParaRPr>
          </a:p>
          <a:p>
            <a:pPr marL="228600" indent="220980" algn="just">
              <a:spcAft>
                <a:spcPts val="0"/>
              </a:spcAft>
            </a:pPr>
            <a:endParaRPr lang="ru-RU" sz="4000" dirty="0">
              <a:latin typeface="Segoe UI Semibold" panose="020B0702040204020203" pitchFamily="34" charset="0"/>
              <a:ea typeface="Times New Roman" panose="02020603050405020304" pitchFamily="18" charset="0"/>
              <a:cs typeface="Segoe UI Semibold" panose="020B0702040204020203" pitchFamily="34" charset="0"/>
            </a:endParaRPr>
          </a:p>
          <a:p>
            <a:pPr marL="228600" indent="457200" algn="just">
              <a:spcAft>
                <a:spcPts val="0"/>
              </a:spcAft>
            </a:pPr>
            <a:r>
              <a:rPr lang="ru-RU" sz="24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Исследуя поведение и эмоциональную сферу ребенка, обязательно отметить особенности коммуникативной сферы: </a:t>
            </a:r>
            <a:endParaRPr lang="en-US" sz="2400" dirty="0"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marL="228600" indent="457200" algn="just">
              <a:spcAft>
                <a:spcPts val="0"/>
              </a:spcAft>
            </a:pPr>
            <a:endParaRPr lang="ru-RU" sz="2400" dirty="0"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4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сразу ли и как легко он вступает в контакт;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4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избирательность контактов;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4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негативизм;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4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уровень адекватности и устойчивости эмоциональных реакций.</a:t>
            </a:r>
          </a:p>
        </p:txBody>
      </p:sp>
    </p:spTree>
    <p:extLst>
      <p:ext uri="{BB962C8B-B14F-4D97-AF65-F5344CB8AC3E}">
        <p14:creationId xmlns:p14="http://schemas.microsoft.com/office/powerpoint/2010/main" xmlns="" val="1435130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0BA5A574-545F-4C4C-A5DB-A26CADB9999E}"/>
              </a:ext>
            </a:extLst>
          </p:cNvPr>
          <p:cNvSpPr/>
          <p:nvPr/>
        </p:nvSpPr>
        <p:spPr>
          <a:xfrm>
            <a:off x="344993" y="360797"/>
            <a:ext cx="11301045" cy="59943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457200">
              <a:spcAft>
                <a:spcPts val="0"/>
              </a:spcAft>
            </a:pPr>
            <a:r>
              <a:rPr lang="ru-RU" sz="2400" dirty="0">
                <a:latin typeface="Segoe UI Semibold" panose="020B0702040204020203" pitchFamily="34" charset="0"/>
                <a:ea typeface="Times New Roman" panose="02020603050405020304" pitchFamily="18" charset="0"/>
                <a:cs typeface="Segoe UI Semibold" panose="020B0702040204020203" pitchFamily="34" charset="0"/>
              </a:rPr>
              <a:t>При исследовании состояния органов артикуляции  </a:t>
            </a:r>
            <a:r>
              <a:rPr lang="ru-RU" sz="24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логопед отмечает следующее:</a:t>
            </a:r>
            <a:endParaRPr lang="en-US" sz="2400" dirty="0"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marL="228600" indent="457200">
              <a:spcAft>
                <a:spcPts val="0"/>
              </a:spcAft>
            </a:pPr>
            <a:endParaRPr lang="ru-RU" sz="1600" dirty="0">
              <a:effectLst/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4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наличие аномалий в строении губ (тонкие, толстые; частичная или полная, односторонняя или двухсторонняя  расщелина верхней губы);</a:t>
            </a:r>
            <a:endParaRPr lang="ru-RU" sz="2400" dirty="0">
              <a:effectLst/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4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наличие аномалий в строении зубов (редкие, мелкие, крупные, кривые, вне челюстной дуги, отсутствие зубов, двойной ряд зубов);</a:t>
            </a:r>
            <a:endParaRPr lang="ru-RU" sz="2400" dirty="0">
              <a:effectLst/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4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наличие аномалий прикуса (</a:t>
            </a:r>
            <a:r>
              <a:rPr lang="ru-RU" sz="2400" dirty="0" err="1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прогнатия</a:t>
            </a:r>
            <a:r>
              <a:rPr lang="ru-RU" sz="24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, </a:t>
            </a:r>
            <a:r>
              <a:rPr lang="ru-RU" sz="2400" dirty="0" err="1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прогения</a:t>
            </a:r>
            <a:r>
              <a:rPr lang="ru-RU" sz="24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, открытый передний, открытый боковой односторонний или двусторонний, перекрестный);</a:t>
            </a:r>
            <a:endParaRPr lang="ru-RU" sz="2400" dirty="0">
              <a:effectLst/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4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наличие аномалий твердого неба (высокое, готическое, плоское, укороченное, расщелина сквозная односторонняя или двусторонняя, несквозная полная или неполная, </a:t>
            </a:r>
            <a:r>
              <a:rPr lang="ru-RU" sz="2400" dirty="0" err="1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субмукозная</a:t>
            </a:r>
            <a:r>
              <a:rPr lang="ru-RU" sz="24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).</a:t>
            </a:r>
            <a:endParaRPr lang="ru-RU" sz="2400" dirty="0">
              <a:effectLst/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986739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516ED85E-2BE2-4371-AF6A-E4551D800C0F}"/>
              </a:ext>
            </a:extLst>
          </p:cNvPr>
          <p:cNvSpPr/>
          <p:nvPr/>
        </p:nvSpPr>
        <p:spPr>
          <a:xfrm>
            <a:off x="284704" y="339860"/>
            <a:ext cx="11019692" cy="57481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457200">
              <a:spcAft>
                <a:spcPts val="0"/>
              </a:spcAft>
            </a:pPr>
            <a:r>
              <a:rPr lang="ru-RU" sz="24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Отмечается также следующее:</a:t>
            </a:r>
            <a:endParaRPr lang="en-US" sz="2400" dirty="0"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marL="228600" indent="457200">
              <a:spcAft>
                <a:spcPts val="0"/>
              </a:spcAft>
            </a:pPr>
            <a:endParaRPr lang="ru-RU" sz="2400" dirty="0">
              <a:effectLst/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4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состояние мягкого неба (отсутствие, укорочение, отсутствие маленького язычка);</a:t>
            </a:r>
            <a:endParaRPr lang="ru-RU" sz="2400" dirty="0">
              <a:effectLst/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4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 наличие послеоперационных щелей;</a:t>
            </a:r>
            <a:endParaRPr lang="ru-RU" sz="2400" dirty="0">
              <a:effectLst/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4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 носовые полипы, аденоиды;</a:t>
            </a:r>
            <a:endParaRPr lang="ru-RU" sz="2400" dirty="0">
              <a:effectLst/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4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 искривление носовой перегородки;  </a:t>
            </a:r>
            <a:endParaRPr lang="ru-RU" sz="2400" dirty="0">
              <a:effectLst/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4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состояние языка (массивный, маленький, короткий, длинный, «географический», гипертрофия корня языка), </a:t>
            </a:r>
            <a:endParaRPr lang="ru-RU" sz="2400" dirty="0">
              <a:effectLst/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4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состояние подъязычной связки (короткая, укороченная, наличие спайки с тканями подъязычной области). </a:t>
            </a:r>
            <a:endParaRPr lang="ru-RU" sz="2400" dirty="0">
              <a:effectLst/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379648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EA9C1F19-1870-4F71-ABCF-77F3E1407504}"/>
              </a:ext>
            </a:extLst>
          </p:cNvPr>
          <p:cNvSpPr/>
          <p:nvPr/>
        </p:nvSpPr>
        <p:spPr>
          <a:xfrm>
            <a:off x="502416" y="193725"/>
            <a:ext cx="9043517" cy="71673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457200">
              <a:spcAft>
                <a:spcPts val="0"/>
              </a:spcAft>
            </a:pPr>
            <a:r>
              <a:rPr lang="ru-RU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Исследование </a:t>
            </a:r>
            <a:r>
              <a:rPr lang="ru-RU" dirty="0">
                <a:latin typeface="Segoe UI Semibold" panose="020B0702040204020203" pitchFamily="34" charset="0"/>
                <a:ea typeface="Times New Roman" panose="02020603050405020304" pitchFamily="18" charset="0"/>
                <a:cs typeface="Segoe UI Semibold" panose="020B0702040204020203" pitchFamily="34" charset="0"/>
              </a:rPr>
              <a:t>состояния ручной моторики</a:t>
            </a:r>
            <a:r>
              <a:rPr lang="ru-RU" sz="1600" dirty="0">
                <a:effectLst/>
                <a:latin typeface="Segoe UI Semibold" panose="020B0702040204020203" pitchFamily="34" charset="0"/>
                <a:ea typeface="Times New Roman" panose="02020603050405020304" pitchFamily="18" charset="0"/>
                <a:cs typeface="Segoe UI Semibold" panose="020B0702040204020203" pitchFamily="34" charset="0"/>
              </a:rPr>
              <a:t> </a:t>
            </a:r>
            <a:r>
              <a:rPr lang="ru-RU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проводится в процессе выполнения заданий на определение кинестетической основы движений:</a:t>
            </a:r>
          </a:p>
          <a:p>
            <a:pPr marL="228600" indent="457200">
              <a:lnSpc>
                <a:spcPct val="150000"/>
              </a:lnSpc>
              <a:spcAft>
                <a:spcPts val="0"/>
              </a:spcAft>
            </a:pPr>
            <a:endParaRPr lang="ru-RU" sz="500" dirty="0">
              <a:effectLst/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сложить в колечко по очереди большой палец с каждым пальцем на правой руке, потом на левой руке;</a:t>
            </a:r>
          </a:p>
          <a:p>
            <a:pPr lvl="0">
              <a:lnSpc>
                <a:spcPct val="150000"/>
              </a:lnSpc>
              <a:spcAft>
                <a:spcPts val="0"/>
              </a:spcAft>
            </a:pPr>
            <a:endParaRPr lang="ru-RU" sz="1000" dirty="0">
              <a:effectLst/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marL="457200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Segoe UI Semibold" panose="020B0702040204020203" pitchFamily="34" charset="0"/>
                <a:ea typeface="Times New Roman" panose="02020603050405020304" pitchFamily="18" charset="0"/>
                <a:cs typeface="Segoe UI Semibold" panose="020B0702040204020203" pitchFamily="34" charset="0"/>
              </a:rPr>
              <a:t>Исследование продолжается при выполнении заданий кинетической основы движений:</a:t>
            </a:r>
          </a:p>
          <a:p>
            <a:pPr marL="457200">
              <a:lnSpc>
                <a:spcPct val="150000"/>
              </a:lnSpc>
              <a:spcAft>
                <a:spcPts val="0"/>
              </a:spcAft>
            </a:pPr>
            <a:endParaRPr lang="ru-RU" sz="1050" dirty="0">
              <a:effectLst/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по очереди загнуть и разогнуть пальцы сначала на правой руке, потом на левой),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ru-RU" sz="1000" dirty="0">
              <a:effectLst/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marL="457200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Segoe UI Semibold" panose="020B0702040204020203" pitchFamily="34" charset="0"/>
                <a:ea typeface="Times New Roman" panose="02020603050405020304" pitchFamily="18" charset="0"/>
                <a:cs typeface="Segoe UI Semibold" panose="020B0702040204020203" pitchFamily="34" charset="0"/>
              </a:rPr>
              <a:t>Исследование завершается при проверке следующих показателей: </a:t>
            </a:r>
          </a:p>
          <a:p>
            <a:pPr marL="457200">
              <a:lnSpc>
                <a:spcPct val="150000"/>
              </a:lnSpc>
              <a:spcAft>
                <a:spcPts val="0"/>
              </a:spcAft>
            </a:pPr>
            <a:endParaRPr lang="ru-RU" sz="1000" dirty="0">
              <a:effectLst/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навыков работы с карандашом (умение держать карандаш, рисовать горизонтальные и вертикальные линии, кружки);</a:t>
            </a:r>
            <a:endParaRPr lang="ru-RU" dirty="0">
              <a:effectLst/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навыков манипуляций с предметами (складывание игрушек в ведерко и поочередное их вынимание);</a:t>
            </a:r>
            <a:endParaRPr lang="ru-RU" dirty="0">
              <a:effectLst/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навыков работы с пластилином (умение лепить шарики, лепешки, палочки). </a:t>
            </a:r>
            <a:endParaRPr lang="ru-RU" dirty="0">
              <a:effectLst/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marL="685800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603782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D531BC6D-4B23-42F6-AA70-3F893B7C5A5F}"/>
              </a:ext>
            </a:extLst>
          </p:cNvPr>
          <p:cNvSpPr/>
          <p:nvPr/>
        </p:nvSpPr>
        <p:spPr>
          <a:xfrm>
            <a:off x="716782" y="903907"/>
            <a:ext cx="10758436" cy="3489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457200">
              <a:spcAft>
                <a:spcPts val="0"/>
              </a:spcAft>
            </a:pPr>
            <a:r>
              <a:rPr lang="ru-RU" sz="28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Исследование состояния мимической мускулатуры проводится при выполнении ребенком по подражанию логопеду следующих упражнений: </a:t>
            </a:r>
          </a:p>
          <a:p>
            <a:pPr marL="228600" indent="457200">
              <a:spcAft>
                <a:spcPts val="0"/>
              </a:spcAft>
            </a:pPr>
            <a:endParaRPr lang="ru-RU" sz="1600" dirty="0">
              <a:effectLst/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8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надуть щеки – «толстячок»;</a:t>
            </a:r>
            <a:endParaRPr lang="ru-RU" sz="2800" dirty="0">
              <a:effectLst/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8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показать, как ешь лимон – «кисло»;</a:t>
            </a:r>
            <a:endParaRPr lang="ru-RU" sz="2800" dirty="0">
              <a:effectLst/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8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показать, как ешь мороженое – «сладко». </a:t>
            </a:r>
            <a:endParaRPr lang="ru-RU" sz="2800" dirty="0">
              <a:effectLst/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6894177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686</Words>
  <Application>Microsoft Office PowerPoint</Application>
  <PresentationFormat>Произвольный</PresentationFormat>
  <Paragraphs>96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Роль семьи в преодолении речевых нарушений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0ctacore</dc:creator>
  <cp:lastModifiedBy>Анатолий</cp:lastModifiedBy>
  <cp:revision>28</cp:revision>
  <dcterms:created xsi:type="dcterms:W3CDTF">2018-10-29T15:19:46Z</dcterms:created>
  <dcterms:modified xsi:type="dcterms:W3CDTF">2023-09-07T05:04:17Z</dcterms:modified>
</cp:coreProperties>
</file>