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0" r:id="rId1"/>
  </p:sldMasterIdLst>
  <p:notesMasterIdLst>
    <p:notesMasterId r:id="rId21"/>
  </p:notesMasterIdLst>
  <p:sldIdLst>
    <p:sldId id="256" r:id="rId2"/>
    <p:sldId id="258" r:id="rId3"/>
    <p:sldId id="273" r:id="rId4"/>
    <p:sldId id="282" r:id="rId5"/>
    <p:sldId id="274" r:id="rId6"/>
    <p:sldId id="275" r:id="rId7"/>
    <p:sldId id="276" r:id="rId8"/>
    <p:sldId id="277" r:id="rId9"/>
    <p:sldId id="265" r:id="rId10"/>
    <p:sldId id="266" r:id="rId11"/>
    <p:sldId id="263" r:id="rId12"/>
    <p:sldId id="281" r:id="rId13"/>
    <p:sldId id="278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8" autoAdjust="0"/>
    <p:restoredTop sz="94660"/>
  </p:normalViewPr>
  <p:slideViewPr>
    <p:cSldViewPr>
      <p:cViewPr varScale="1">
        <p:scale>
          <a:sx n="61" d="100"/>
          <a:sy n="61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83252-DC90-47AB-808C-66B34C434FFA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1AE22-28D9-49C5-8176-4AD688C244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649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E37266-E09D-4D8B-A777-B4DD220BB326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9599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5.jpeg"/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12" Type="http://schemas.openxmlformats.org/officeDocument/2006/relationships/image" Target="../media/image7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11" Type="http://schemas.openxmlformats.org/officeDocument/2006/relationships/image" Target="../media/image73.jpeg"/><Relationship Id="rId5" Type="http://schemas.openxmlformats.org/officeDocument/2006/relationships/image" Target="../media/image68.jpeg"/><Relationship Id="rId10" Type="http://schemas.openxmlformats.org/officeDocument/2006/relationships/image" Target="../media/image72.jpeg"/><Relationship Id="rId4" Type="http://schemas.openxmlformats.org/officeDocument/2006/relationships/image" Target="../media/image67.jpeg"/><Relationship Id="rId9" Type="http://schemas.openxmlformats.org/officeDocument/2006/relationships/image" Target="../media/image71.jpeg"/><Relationship Id="rId14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png"/><Relationship Id="rId7" Type="http://schemas.openxmlformats.org/officeDocument/2006/relationships/image" Target="../media/image9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25.png"/><Relationship Id="rId10" Type="http://schemas.openxmlformats.org/officeDocument/2006/relationships/image" Target="../media/image95.png"/><Relationship Id="rId4" Type="http://schemas.openxmlformats.org/officeDocument/2006/relationships/image" Target="../media/image90.png"/><Relationship Id="rId9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wmf"/><Relationship Id="rId7" Type="http://schemas.openxmlformats.org/officeDocument/2006/relationships/image" Target="../media/image102.wmf"/><Relationship Id="rId2" Type="http://schemas.openxmlformats.org/officeDocument/2006/relationships/image" Target="../media/image9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wmf"/><Relationship Id="rId5" Type="http://schemas.openxmlformats.org/officeDocument/2006/relationships/image" Target="../media/image100.wmf"/><Relationship Id="rId10" Type="http://schemas.openxmlformats.org/officeDocument/2006/relationships/image" Target="../media/image105.png"/><Relationship Id="rId4" Type="http://schemas.openxmlformats.org/officeDocument/2006/relationships/image" Target="../media/image99.wmf"/><Relationship Id="rId9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microsoft.com/office/2007/relationships/hdphoto" Target="../media/hdphoto3.wdp"/><Relationship Id="rId7" Type="http://schemas.openxmlformats.org/officeDocument/2006/relationships/image" Target="../media/image109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jpeg"/><Relationship Id="rId5" Type="http://schemas.microsoft.com/office/2007/relationships/hdphoto" Target="../media/hdphoto4.wdp"/><Relationship Id="rId4" Type="http://schemas.openxmlformats.org/officeDocument/2006/relationships/image" Target="../media/image10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76672"/>
            <a:ext cx="7054552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Автоматизация звуков Л-Ль в игровых упражнениях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373216"/>
            <a:ext cx="3888432" cy="931168"/>
          </a:xfrm>
        </p:spPr>
        <p:txBody>
          <a:bodyPr>
            <a:no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–логопед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Бородина Ирина Александровна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– детский сад </a:t>
            </a:r>
            <a:r>
              <a:rPr lang="ru-RU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582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2" descr="Дошкільна освіта (логопедія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6768752" cy="406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 ян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71787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Tm="9912">
        <p:circle/>
      </p:transition>
    </mc:Choice>
    <mc:Fallback>
      <p:transition spd="slow" advTm="9912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/>
    </p:bldLst>
  </p:timing>
  <p:extLst mod="1">
    <p:ext uri="{E180D4A7-C9FB-4DFB-919C-405C955672EB}">
      <p14:showEvtLst xmlns:p14="http://schemas.microsoft.com/office/powerpoint/2010/main" xmlns="">
        <p14:playEvt time="27" objId="8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9115"/>
            <a:ext cx="178595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142984"/>
            <a:ext cx="1905000" cy="18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1071546"/>
            <a:ext cx="1928826" cy="18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772324"/>
            <a:ext cx="1785918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1070263"/>
            <a:ext cx="1905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1142984"/>
            <a:ext cx="1762126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14480" y="2928934"/>
            <a:ext cx="1905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0430" y="2928934"/>
            <a:ext cx="1905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06753" y="3000372"/>
            <a:ext cx="1785950" cy="150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3503" y="4643433"/>
            <a:ext cx="1714512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08065" y="2877829"/>
            <a:ext cx="1745199" cy="1551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88015" y="4643434"/>
            <a:ext cx="171451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00430" y="4727065"/>
            <a:ext cx="207170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39423" y="4681659"/>
            <a:ext cx="171451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215206" y="4719886"/>
            <a:ext cx="1638058" cy="1638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312565" y="431183"/>
            <a:ext cx="660193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Автоматизация  звука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Л-Ль в середине слова </a:t>
            </a:r>
            <a:endParaRPr lang="ru-RU" sz="2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385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Tm="7148">
        <p14:flip dir="l"/>
      </p:transition>
    </mc:Choice>
    <mc:Fallback>
      <p:transition spd="slow" advTm="71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165" y="606786"/>
            <a:ext cx="4756764" cy="360118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«Сложи монетки в копилку 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2748533" y="3356992"/>
            <a:ext cx="4071938" cy="3176587"/>
            <a:chOff x="2928926" y="4071942"/>
            <a:chExt cx="3095625" cy="253365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926" y="4071942"/>
              <a:ext cx="3095625" cy="2533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3858217" y="4429008"/>
              <a:ext cx="785674" cy="7217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6" name="Группа 21"/>
          <p:cNvGrpSpPr>
            <a:grpSpLocks/>
          </p:cNvGrpSpPr>
          <p:nvPr/>
        </p:nvGrpSpPr>
        <p:grpSpPr bwMode="auto">
          <a:xfrm>
            <a:off x="824564" y="3060104"/>
            <a:ext cx="1357312" cy="1357312"/>
            <a:chOff x="1571604" y="1071546"/>
            <a:chExt cx="1459602" cy="1243008"/>
          </a:xfrm>
        </p:grpSpPr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604" y="1071546"/>
              <a:ext cx="1459602" cy="124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9" descr="C:\Documents and Settings\Лена\Мои документы\Мои рисунки\Пчела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918" y="1142984"/>
              <a:ext cx="1000132" cy="100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29"/>
          <p:cNvGrpSpPr>
            <a:grpSpLocks/>
          </p:cNvGrpSpPr>
          <p:nvPr/>
        </p:nvGrpSpPr>
        <p:grpSpPr bwMode="auto">
          <a:xfrm>
            <a:off x="860278" y="1035207"/>
            <a:ext cx="1357312" cy="1309688"/>
            <a:chOff x="-1643106" y="571480"/>
            <a:chExt cx="1357322" cy="1310457"/>
          </a:xfrm>
        </p:grpSpPr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43106" y="571480"/>
              <a:ext cx="1357322" cy="1310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 descr="C:\Documents and Settings\Лена\Мои документы\Мои рисунки\Скалка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00230" y="642918"/>
              <a:ext cx="1000142" cy="1000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Группа 31"/>
          <p:cNvGrpSpPr>
            <a:grpSpLocks/>
          </p:cNvGrpSpPr>
          <p:nvPr/>
        </p:nvGrpSpPr>
        <p:grpSpPr bwMode="auto">
          <a:xfrm>
            <a:off x="2320620" y="2106711"/>
            <a:ext cx="1357312" cy="1309688"/>
            <a:chOff x="-1571668" y="2143116"/>
            <a:chExt cx="1357322" cy="1310457"/>
          </a:xfrm>
        </p:grpSpPr>
        <p:pic>
          <p:nvPicPr>
            <p:cNvPr id="13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1668" y="2143116"/>
              <a:ext cx="1357322" cy="1310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C:\Documents and Settings\Лена\Мои документы\Мои рисунки\Телефон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57354" y="2214554"/>
              <a:ext cx="1000127" cy="100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Группа 33"/>
          <p:cNvGrpSpPr>
            <a:grpSpLocks/>
          </p:cNvGrpSpPr>
          <p:nvPr/>
        </p:nvGrpSpPr>
        <p:grpSpPr bwMode="auto">
          <a:xfrm>
            <a:off x="3813172" y="985491"/>
            <a:ext cx="1357313" cy="1381125"/>
            <a:chOff x="-1357322" y="2714620"/>
            <a:chExt cx="1357322" cy="1381895"/>
          </a:xfrm>
        </p:grpSpPr>
        <p:pic>
          <p:nvPicPr>
            <p:cNvPr id="16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57322" y="2786058"/>
              <a:ext cx="1357322" cy="1310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4" descr="C:\Documents and Settings\Лена\Мои документы\Мои рисунки\Улитка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85884" y="2714620"/>
              <a:ext cx="1285884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Группа 35"/>
          <p:cNvGrpSpPr>
            <a:grpSpLocks/>
          </p:cNvGrpSpPr>
          <p:nvPr/>
        </p:nvGrpSpPr>
        <p:grpSpPr bwMode="auto">
          <a:xfrm>
            <a:off x="5592620" y="2160874"/>
            <a:ext cx="1357312" cy="1309688"/>
            <a:chOff x="9144000" y="285728"/>
            <a:chExt cx="1357322" cy="1310457"/>
          </a:xfrm>
        </p:grpSpPr>
        <p:pic>
          <p:nvPicPr>
            <p:cNvPr id="19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0" y="285728"/>
              <a:ext cx="1357322" cy="1310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5" descr="C:\Documents and Settings\Лена\Мои документы\Мои рисунки\Цапля1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8346" y="428604"/>
              <a:ext cx="1000127" cy="100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Группа 37"/>
          <p:cNvGrpSpPr>
            <a:grpSpLocks/>
          </p:cNvGrpSpPr>
          <p:nvPr/>
        </p:nvGrpSpPr>
        <p:grpSpPr bwMode="auto">
          <a:xfrm>
            <a:off x="6952500" y="937866"/>
            <a:ext cx="1428750" cy="1428750"/>
            <a:chOff x="9358346" y="1714488"/>
            <a:chExt cx="1428750" cy="1428750"/>
          </a:xfrm>
        </p:grpSpPr>
        <p:pic>
          <p:nvPicPr>
            <p:cNvPr id="22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8346" y="1785926"/>
              <a:ext cx="1357322" cy="1310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6" descr="C:\Documents and Settings\Лена\Мои документы\Мои рисунки\Футболка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8346" y="1714488"/>
              <a:ext cx="1428750" cy="142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Группа 39"/>
          <p:cNvGrpSpPr>
            <a:grpSpLocks/>
          </p:cNvGrpSpPr>
          <p:nvPr/>
        </p:nvGrpSpPr>
        <p:grpSpPr bwMode="auto">
          <a:xfrm>
            <a:off x="7236296" y="3470562"/>
            <a:ext cx="1357313" cy="1309688"/>
            <a:chOff x="9429784" y="3571876"/>
            <a:chExt cx="1357322" cy="1310457"/>
          </a:xfrm>
        </p:grpSpPr>
        <p:pic>
          <p:nvPicPr>
            <p:cNvPr id="25" name="Picture 1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9784" y="3571876"/>
              <a:ext cx="1357322" cy="1310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7" descr="C:\Documents and Settings\Лена\Мои документы\Мои рисунки\Ложка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2660" y="3714752"/>
              <a:ext cx="1143003" cy="1143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943846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432">
        <p:fade/>
      </p:transition>
    </mc:Choice>
    <mc:Fallback>
      <p:transition spd="slow" advTm="74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73636E-6 L 0.38663 0.265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45143E-6 L 0.25382 0.363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58002E-6 L -0.31267 0.3543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1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18224E-6 L -0.42587 0.227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5040560" cy="36004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«Определите 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место звука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слове»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https://konspekta.net/lektsiiorgimg/baza14/814481503065.files/image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491" y="1048710"/>
            <a:ext cx="4032448" cy="4701645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konspekta.net/lektsiiorgimg/baza14/814481503065.files/image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7971"/>
            <a:ext cx="4032448" cy="4680520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18046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11382">
        <p15:prstTrans prst="drape"/>
      </p:transition>
    </mc:Choice>
    <mc:Fallback>
      <p:transition spd="slow" advTm="113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575" y="459993"/>
            <a:ext cx="7767266" cy="864096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асели домики»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Пин на доске povest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881" y="1056766"/>
            <a:ext cx="1967108" cy="183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ин на доске povest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7166" y="1216007"/>
            <a:ext cx="1796614" cy="16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вуко - выручалочка: Автоматизация звука 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83558"/>
            <a:ext cx="729985" cy="6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Нескучная Христианская Азбука. Буква Л | Krynica.inf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4779" y="2191288"/>
            <a:ext cx="717347" cy="783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4" name="Picture 10" descr="Картинки для детей. Плать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27670"/>
            <a:ext cx="1362689" cy="157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оричневый жилет мультфильм векторные иллюстрации | Премиум вектор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32793"/>
            <a:ext cx="1307082" cy="155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Шляпа рисунок (30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7000" y="2636912"/>
            <a:ext cx="1395211" cy="1395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6" descr="Мельница сказка вектор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8" descr="Мельница сказка вектор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0" descr="Мельница сказка вектор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2" descr="Мельница сказка вектор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8" name="Picture 24" descr="Сеновале | Фото большого размера и векторный клипарт | CLIPAR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1905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Рисунок детский телефон (6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115" y="4863511"/>
            <a:ext cx="1152128" cy="1581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Картинки телевизоры (35 фото)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4473" y="3034206"/>
            <a:ext cx="1752750" cy="17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Холодильник рисунок (6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940" y="4487322"/>
            <a:ext cx="1340653" cy="17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Значок люстры в мультяшном стиле, значки стиля, мультфильм иконки, в иконах  PNG и вектор пнг для бесплатной загрузки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5667" y="4581128"/>
            <a:ext cx="1584177" cy="15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Картинки техника: распечатать или скачать бесплатно, страница 8 |  Printonic.ru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7243" y="4941168"/>
            <a:ext cx="221081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6260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6957">
        <p15:prstTrans prst="drape"/>
      </p:transition>
    </mc:Choice>
    <mc:Fallback>
      <p:transition spd="slow" advTm="69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063" y="496460"/>
            <a:ext cx="6880278" cy="43347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«Подбери картинку»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sz="3200" dirty="0"/>
          </a:p>
        </p:txBody>
      </p:sp>
      <p:pic>
        <p:nvPicPr>
          <p:cNvPr id="4107" name="Picture 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1214422"/>
            <a:ext cx="1762124" cy="123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0690" y="3896345"/>
            <a:ext cx="1524004" cy="1190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2817" y="4505558"/>
            <a:ext cx="1762124" cy="123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57884" y="5086974"/>
            <a:ext cx="1357322" cy="1428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91880" y="1340768"/>
            <a:ext cx="1357322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768" y="2985117"/>
            <a:ext cx="1143000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7155" y="2171348"/>
            <a:ext cx="1928826" cy="16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857620" y="4869160"/>
            <a:ext cx="1619250" cy="150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85324" y="3143248"/>
            <a:ext cx="155179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331640" y="956063"/>
            <a:ext cx="2790378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ВКУСНЫЕ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УДОБНОЕ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НОВЫЙ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НАРЯДНАЯ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СТАРЫЙ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КРАСИВЫЕ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</a:t>
            </a:r>
          </a:p>
          <a:p>
            <a:r>
              <a:rPr lang="ru-RU" sz="2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АРОМАТНАЯ</a:t>
            </a:r>
          </a:p>
          <a:p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НОВОГОДНЯЯ</a:t>
            </a:r>
            <a:endParaRPr lang="ru-RU" sz="2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004048" y="759485"/>
            <a:ext cx="1484323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791854"/>
            <a:ext cx="1602110" cy="51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58403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3804">
        <p15:prstTrans prst="wind"/>
      </p:transition>
    </mc:Choice>
    <mc:Fallback>
      <p:transition spd="slow" advTm="38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950" y="461264"/>
            <a:ext cx="4824537" cy="428034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Отгадайте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002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dirty="0">
                <a:solidFill>
                  <a:srgbClr val="003399"/>
                </a:solidFill>
              </a:rPr>
              <a:t> 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79388" y="908050"/>
            <a:ext cx="3743325" cy="2376488"/>
          </a:xfrm>
          <a:prstGeom prst="cloudCallout">
            <a:avLst>
              <a:gd name="adj1" fmla="val -44231"/>
              <a:gd name="adj2" fmla="val 41583"/>
            </a:avLst>
          </a:prstGeom>
          <a:solidFill>
            <a:schemeClr val="bg2"/>
          </a:solidFill>
          <a:ln w="57150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11188" y="1268413"/>
            <a:ext cx="297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Я землю копала, ничуть не устала. А кто мной копал, тот и устал.</a:t>
            </a: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5076825" y="765175"/>
            <a:ext cx="3743325" cy="2376488"/>
          </a:xfrm>
          <a:prstGeom prst="cloudCallout">
            <a:avLst>
              <a:gd name="adj1" fmla="val -44231"/>
              <a:gd name="adj2" fmla="val 41583"/>
            </a:avLst>
          </a:prstGeom>
          <a:solidFill>
            <a:schemeClr val="bg2"/>
          </a:solidFill>
          <a:ln w="57150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b="1" dirty="0" smtClean="0"/>
              <a:t>Кто зимой холодной ходит злой, голодный</a:t>
            </a:r>
            <a:r>
              <a:rPr lang="ru-RU" sz="2000" b="1" dirty="0" smtClean="0">
                <a:solidFill>
                  <a:srgbClr val="009900"/>
                </a:solidFill>
              </a:rPr>
              <a:t>?</a:t>
            </a:r>
            <a:endParaRPr lang="ru-RU" sz="2000" b="1" dirty="0">
              <a:solidFill>
                <a:srgbClr val="009900"/>
              </a:solidFill>
            </a:endParaRP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2627313" y="3860800"/>
            <a:ext cx="3743325" cy="2376488"/>
          </a:xfrm>
          <a:prstGeom prst="cloudCallout">
            <a:avLst>
              <a:gd name="adj1" fmla="val -44231"/>
              <a:gd name="adj2" fmla="val 41583"/>
            </a:avLst>
          </a:prstGeom>
          <a:solidFill>
            <a:schemeClr val="bg2"/>
          </a:solidFill>
          <a:ln w="57150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b="1" dirty="0"/>
              <a:t>Круглое, румяное с дерева упало, Любе в рот попало</a:t>
            </a:r>
            <a:r>
              <a:rPr lang="ru-RU" sz="2000" b="1" dirty="0">
                <a:solidFill>
                  <a:srgbClr val="0066FF"/>
                </a:solidFill>
              </a:rPr>
              <a:t>.</a:t>
            </a:r>
          </a:p>
        </p:txBody>
      </p:sp>
      <p:sp>
        <p:nvSpPr>
          <p:cNvPr id="25610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51275" y="2708275"/>
            <a:ext cx="1042988" cy="1042988"/>
          </a:xfrm>
          <a:prstGeom prst="actionButtonHelp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7260" y="3486282"/>
            <a:ext cx="2189226" cy="312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22694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5995">
        <p15:prstTrans prst="wind" invX="1"/>
      </p:transition>
    </mc:Choice>
    <mc:Fallback>
      <p:transition spd="slow" advTm="59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  <p:bldP spid="25607" grpId="0" animBg="1"/>
      <p:bldP spid="256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344187"/>
            <a:ext cx="562420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Назовите правильно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785794"/>
            <a:ext cx="69294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722313"/>
            <a:ext cx="914502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600" cap="none" spc="0" dirty="0" smtClean="0">
                <a:ln w="11430"/>
                <a:latin typeface="Times New Roman" pitchFamily="18" charset="0"/>
                <a:cs typeface="Times New Roman" pitchFamily="18" charset="0"/>
              </a:rPr>
              <a:t>Дикие животные – это …</a:t>
            </a:r>
            <a:br>
              <a:rPr lang="ru-RU" sz="3600" cap="none" spc="0" dirty="0" smtClean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sz="3600" cap="none" spc="0" dirty="0" smtClean="0">
                <a:ln w="11430"/>
                <a:latin typeface="Times New Roman" pitchFamily="18" charset="0"/>
                <a:cs typeface="Times New Roman" pitchFamily="18" charset="0"/>
              </a:rPr>
              <a:t>Домашние животные – это …</a:t>
            </a:r>
            <a:endParaRPr lang="ru-RU" sz="3600" cap="none" spc="0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72816"/>
            <a:ext cx="1905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9626" y="4653136"/>
            <a:ext cx="1878551" cy="1690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66848" y="5157192"/>
            <a:ext cx="1714512" cy="1357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7101" y="1691249"/>
            <a:ext cx="2286016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3857628"/>
            <a:ext cx="161925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1928814"/>
            <a:ext cx="1905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598" y="4204356"/>
            <a:ext cx="161925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33074" y="2548499"/>
            <a:ext cx="2085702" cy="163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74025" y="3626959"/>
            <a:ext cx="1905000" cy="123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79324" y="4038886"/>
            <a:ext cx="1857388" cy="1926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25086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2726">
        <p:push dir="u"/>
      </p:transition>
    </mc:Choice>
    <mc:Fallback>
      <p:transition spd="slow" advTm="2726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1198" y="486345"/>
            <a:ext cx="6675852" cy="500042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Распределите 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правильно картинки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endParaRPr lang="ru-RU" sz="3200" b="1" dirty="0" smtClean="0">
              <a:solidFill>
                <a:srgbClr val="FF0066"/>
              </a:solidFill>
            </a:endParaRPr>
          </a:p>
          <a:p>
            <a:pPr algn="ctr">
              <a:buFontTx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Одежда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Мебель   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</a:p>
        </p:txBody>
      </p:sp>
      <p:pic>
        <p:nvPicPr>
          <p:cNvPr id="52242" name="Picture 18" descr="FD01665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857760"/>
            <a:ext cx="1485902" cy="1571636"/>
          </a:xfrm>
          <a:prstGeom prst="rect">
            <a:avLst/>
          </a:prstGeom>
          <a:noFill/>
        </p:spPr>
      </p:pic>
      <p:sp>
        <p:nvSpPr>
          <p:cNvPr id="52252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285852" y="1928802"/>
            <a:ext cx="576262" cy="539750"/>
          </a:xfrm>
          <a:prstGeom prst="actionButtonHelp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52254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215206" y="2084689"/>
            <a:ext cx="576262" cy="539750"/>
          </a:xfrm>
          <a:prstGeom prst="actionButtonHelp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52257" name="Picture 33" descr="BD08988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4357694"/>
            <a:ext cx="1408114" cy="1785950"/>
          </a:xfrm>
          <a:prstGeom prst="rect">
            <a:avLst/>
          </a:prstGeom>
          <a:noFill/>
        </p:spPr>
      </p:pic>
      <p:pic>
        <p:nvPicPr>
          <p:cNvPr id="52258" name="Picture 34" descr="BD07456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572132" y="4572008"/>
            <a:ext cx="1357322" cy="1785950"/>
          </a:xfrm>
          <a:prstGeom prst="rect">
            <a:avLst/>
          </a:prstGeom>
          <a:noFill/>
        </p:spPr>
      </p:pic>
      <p:pic>
        <p:nvPicPr>
          <p:cNvPr id="52261" name="Picture 37" descr="BD05147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5072074"/>
            <a:ext cx="1357322" cy="1000132"/>
          </a:xfrm>
          <a:prstGeom prst="rect">
            <a:avLst/>
          </a:prstGeom>
          <a:noFill/>
        </p:spPr>
      </p:pic>
      <p:pic>
        <p:nvPicPr>
          <p:cNvPr id="52263" name="Picture 39" descr="FD00739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643182"/>
            <a:ext cx="1439864" cy="1400177"/>
          </a:xfrm>
          <a:prstGeom prst="rect">
            <a:avLst/>
          </a:prstGeom>
          <a:noFill/>
        </p:spPr>
      </p:pic>
      <p:pic>
        <p:nvPicPr>
          <p:cNvPr id="52266" name="Picture 42" descr="HH01600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2928934"/>
            <a:ext cx="1814515" cy="144780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2857496"/>
            <a:ext cx="1571636" cy="1357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072330" y="2643182"/>
            <a:ext cx="154781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214546" y="4714884"/>
            <a:ext cx="135732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140993" y="2127239"/>
            <a:ext cx="576262" cy="539750"/>
          </a:xfrm>
          <a:prstGeom prst="actionButtonHelp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621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6244">
        <p:push dir="d"/>
      </p:transition>
    </mc:Choice>
    <mc:Fallback>
      <p:transition spd="slow" advTm="6244">
        <p:push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1764209" y="476672"/>
            <a:ext cx="5905721" cy="42746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Придумайте предложения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29" name="Picture 21" descr="J0076150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80112" y="3357562"/>
            <a:ext cx="2447925" cy="2592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36" name="Picture 28" descr="AVIA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16088" y="1123967"/>
            <a:ext cx="3959225" cy="2052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38" name="Picture 30" descr="Chld0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099611"/>
            <a:ext cx="3311525" cy="2090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39" name="Picture 31" descr="Chld06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27584" y="3540090"/>
            <a:ext cx="1873250" cy="2376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40" name="Picture 32" descr="Chld097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278185" y="3466305"/>
            <a:ext cx="2016125" cy="2374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579437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500" advTm="5933">
        <p15:prstTrans prst="pageCurlDouble"/>
      </p:transition>
    </mc:Choice>
    <mc:Fallback>
      <p:transition spd="slow" advTm="59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755576" y="457312"/>
            <a:ext cx="8229600" cy="141156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B050"/>
                </a:solidFill>
              </a:rPr>
              <a:t>Спасибо! Молодцы!</a:t>
            </a:r>
          </a:p>
        </p:txBody>
      </p:sp>
      <p:pic>
        <p:nvPicPr>
          <p:cNvPr id="4" name="Рисунок 3" descr="Throw Pillow Cute girl cartoon presenting - PIXERS.HK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8" b="6121"/>
          <a:stretch/>
        </p:blipFill>
        <p:spPr bwMode="auto">
          <a:xfrm>
            <a:off x="2123728" y="1844824"/>
            <a:ext cx="4619972" cy="5013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842215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500" advTm="4136">
        <p15:prstTrans prst="pageCurlDouble"/>
        <p:sndAc>
          <p:stSnd>
            <p:snd r:embed="rId4" name="j0214098.wav"/>
          </p:stSnd>
        </p:sndAc>
      </p:transition>
    </mc:Choice>
    <mc:Fallback>
      <p:transition spd="slow" advTm="4136">
        <p:fade/>
        <p:sndAc>
          <p:stSnd>
            <p:snd r:embed="rId2" name="j0214098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548680"/>
            <a:ext cx="6096740" cy="445781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Артикуляционная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гимнастика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7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285860"/>
            <a:ext cx="2214578" cy="1111780"/>
          </a:xfrm>
          <a:prstGeom prst="rect">
            <a:avLst/>
          </a:prstGeom>
        </p:spPr>
      </p:pic>
      <p:pic>
        <p:nvPicPr>
          <p:cNvPr id="8" name="Рисунок 7" descr="ко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1142984"/>
            <a:ext cx="1714512" cy="1275502"/>
          </a:xfrm>
          <a:prstGeom prst="rect">
            <a:avLst/>
          </a:prstGeom>
        </p:spPr>
      </p:pic>
      <p:pic>
        <p:nvPicPr>
          <p:cNvPr id="11" name="Рисунок 10" descr="IMG_20170320_200419_8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285860"/>
            <a:ext cx="2286016" cy="1116257"/>
          </a:xfrm>
          <a:prstGeom prst="rect">
            <a:avLst/>
          </a:prstGeom>
        </p:spPr>
      </p:pic>
      <p:pic>
        <p:nvPicPr>
          <p:cNvPr id="12" name="Рисунок 11" descr="сло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8926" y="1357298"/>
            <a:ext cx="1285884" cy="1316605"/>
          </a:xfrm>
          <a:prstGeom prst="rect">
            <a:avLst/>
          </a:prstGeom>
        </p:spPr>
      </p:pic>
      <p:pic>
        <p:nvPicPr>
          <p:cNvPr id="1028" name="Picture 4" descr="C:\Users\user\Desktop\Новая папка (2)\IMG_20170320_201232_0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5037608"/>
            <a:ext cx="2286016" cy="1129658"/>
          </a:xfrm>
          <a:prstGeom prst="rect">
            <a:avLst/>
          </a:prstGeom>
          <a:noFill/>
        </p:spPr>
      </p:pic>
      <p:pic>
        <p:nvPicPr>
          <p:cNvPr id="14" name="Рисунок 13" descr="варенье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4929198"/>
            <a:ext cx="1500198" cy="1500198"/>
          </a:xfrm>
          <a:prstGeom prst="rect">
            <a:avLst/>
          </a:prstGeom>
        </p:spPr>
      </p:pic>
      <p:pic>
        <p:nvPicPr>
          <p:cNvPr id="1029" name="Picture 5" descr="C:\Users\user\Desktop\Новая папка (2)\IMG_20170320_200601_0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3143248"/>
            <a:ext cx="1928826" cy="865757"/>
          </a:xfrm>
          <a:prstGeom prst="rect">
            <a:avLst/>
          </a:prstGeom>
          <a:noFill/>
        </p:spPr>
      </p:pic>
      <p:pic>
        <p:nvPicPr>
          <p:cNvPr id="1030" name="Picture 6" descr="C:\Users\user\Desktop\Новая папка (2)\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71736" y="3000372"/>
            <a:ext cx="1417653" cy="1400151"/>
          </a:xfrm>
          <a:prstGeom prst="rect">
            <a:avLst/>
          </a:prstGeom>
          <a:noFill/>
        </p:spPr>
      </p:pic>
      <p:pic>
        <p:nvPicPr>
          <p:cNvPr id="1032" name="Picture 8" descr="00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143248"/>
            <a:ext cx="2095605" cy="1214446"/>
          </a:xfrm>
          <a:prstGeom prst="rect">
            <a:avLst/>
          </a:prstGeom>
          <a:noFill/>
        </p:spPr>
      </p:pic>
      <p:pic>
        <p:nvPicPr>
          <p:cNvPr id="20" name="Рисунок 19" descr="г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215206" y="2928934"/>
            <a:ext cx="1285884" cy="171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219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0013">
        <p:split orient="vert"/>
      </p:transition>
    </mc:Choice>
    <mc:Fallback>
      <p:transition spd="slow" advTm="400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325412" y="548680"/>
            <a:ext cx="6552728" cy="504055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Артикуляционный уклад звука Л</a:t>
            </a:r>
            <a:endParaRPr lang="ru-RU" sz="24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5616" y="877807"/>
            <a:ext cx="7056784" cy="895010"/>
          </a:xfrm>
          <a:noFill/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6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5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kak-postavit-zvuk-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5" t="9654" r="37376" b="-2178"/>
          <a:stretch/>
        </p:blipFill>
        <p:spPr bwMode="auto">
          <a:xfrm>
            <a:off x="395536" y="1844824"/>
            <a:ext cx="5877311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4625" r="97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52970"/>
            <a:ext cx="3312368" cy="24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31062" y="1183529"/>
            <a:ext cx="758541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  <a:extrusionClr>
                <a:srgbClr val="002060"/>
              </a:extrusionClr>
            </a:sp3d>
          </a:bodyPr>
          <a:lstStyle/>
          <a:p>
            <a:r>
              <a:rPr lang="ru-RU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7734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4314">
        <p:split dir="in"/>
      </p:transition>
    </mc:Choice>
    <mc:Fallback>
      <p:transition spd="slow" advTm="34314">
        <p:split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325412" y="548680"/>
            <a:ext cx="6552728" cy="504055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Артикуляционный уклад звука Ль</a:t>
            </a:r>
            <a:endParaRPr lang="ru-RU" sz="24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5616" y="877807"/>
            <a:ext cx="7056784" cy="895010"/>
          </a:xfrm>
          <a:noFill/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6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5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User\Desktop\kak-nauchitsya-proiznosit-zvuk-l-vzroslomu-cheloveku-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58"/>
          <a:stretch/>
        </p:blipFill>
        <p:spPr bwMode="auto">
          <a:xfrm>
            <a:off x="2699792" y="2075672"/>
            <a:ext cx="6321685" cy="385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4625" r="97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988840"/>
            <a:ext cx="3312368" cy="322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5400" y="1311152"/>
            <a:ext cx="1710468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 prst="angle"/>
          </a:sp3d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</a:p>
        </p:txBody>
      </p:sp>
    </p:spTree>
    <p:extLst>
      <p:ext uri="{BB962C8B-B14F-4D97-AF65-F5344CB8AC3E}">
        <p14:creationId xmlns:p14="http://schemas.microsoft.com/office/powerpoint/2010/main" xmlns="" val="2412813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833">
        <p:split/>
      </p:transition>
    </mc:Choice>
    <mc:Fallback>
      <p:transition spd="slow" advTm="11833">
        <p:spli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836712"/>
            <a:ext cx="3528392" cy="36004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Произнесите звук Л </a:t>
            </a: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Автоматизация изолированного звука л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42" t="29899" r="166"/>
          <a:stretch/>
        </p:blipFill>
        <p:spPr bwMode="auto">
          <a:xfrm>
            <a:off x="1187624" y="1412776"/>
            <a:ext cx="6692441" cy="437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5023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934">
        <p:cover/>
      </p:transition>
    </mc:Choice>
    <mc:Fallback>
      <p:transition spd="slow" advTm="4934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7724" y="764704"/>
            <a:ext cx="4824536" cy="432048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Произнесите звук Ль </a:t>
            </a: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 descr="Автоматизация звука [Л&amp;#39;] изолированно, в слогах | Лого Мир - логопедические  игры онлай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2008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721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617">
        <p:cover dir="r"/>
      </p:transition>
    </mc:Choice>
    <mc:Fallback>
      <p:transition spd="slow" advTm="4617">
        <p:cover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119812" cy="503237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Автоматизация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 в слогах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70" t="59817" r="39503" b="17809"/>
          <a:stretch/>
        </p:blipFill>
        <p:spPr bwMode="auto">
          <a:xfrm>
            <a:off x="1331640" y="3284984"/>
            <a:ext cx="399792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storage.yandexcloud.net/def-pro-library/assets/library/library/673%D0%AF/Page_00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93" t="17144" r="38657" b="61163"/>
          <a:stretch/>
        </p:blipFill>
        <p:spPr bwMode="auto">
          <a:xfrm>
            <a:off x="2699792" y="936251"/>
            <a:ext cx="4538393" cy="225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93844"/>
            <a:ext cx="3302755" cy="3083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1651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6411">
        <p:randomBar dir="vert"/>
      </p:transition>
    </mc:Choice>
    <mc:Fallback>
      <p:transition spd="slow" advTm="6411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336704" cy="504056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Автоматизация  звука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 в слогах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 descr="Автоматизация звука «ль» - купить книгу в интернет магазине Rider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93" t="13577" r="7549" b="66893"/>
          <a:stretch/>
        </p:blipFill>
        <p:spPr bwMode="auto">
          <a:xfrm>
            <a:off x="2184884" y="980728"/>
            <a:ext cx="511256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283968" y="587727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7" t="61253" r="4807" b="12591"/>
          <a:stretch/>
        </p:blipFill>
        <p:spPr bwMode="auto">
          <a:xfrm>
            <a:off x="1259632" y="3806451"/>
            <a:ext cx="7056784" cy="221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8444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186">
        <p:randomBar/>
      </p:transition>
    </mc:Choice>
    <mc:Fallback>
      <p:transition spd="slow" advTm="4186">
        <p:randomBa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164307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634" y="773082"/>
            <a:ext cx="207170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928670"/>
            <a:ext cx="17859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0521" y="857250"/>
            <a:ext cx="171451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5628" y="928670"/>
            <a:ext cx="1905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5029" y="2781498"/>
            <a:ext cx="1437157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84288" y="2995800"/>
            <a:ext cx="164470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64945" y="2877083"/>
            <a:ext cx="214314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86380" y="2852936"/>
            <a:ext cx="1857388" cy="157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768" y="2768662"/>
            <a:ext cx="178595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7591" y="4551577"/>
            <a:ext cx="178595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73377" y="4539145"/>
            <a:ext cx="16192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19482" y="4551577"/>
            <a:ext cx="171451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32040" y="4467707"/>
            <a:ext cx="1905000" cy="18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24718" y="4610571"/>
            <a:ext cx="190500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43608" y="448501"/>
            <a:ext cx="699313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Автоматизация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Л-Ль в начале слова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55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2180">
        <p14:flip dir="r"/>
      </p:transition>
    </mc:Choice>
    <mc:Fallback>
      <p:transition spd="slow" advTm="21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868</TotalTime>
  <Words>157</Words>
  <Application>Microsoft Office PowerPoint</Application>
  <PresentationFormat>Экран (4:3)</PresentationFormat>
  <Paragraphs>45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Автоматизация звуков Л-Ль в игровых упражнениях  </vt:lpstr>
      <vt:lpstr>Артикуляционная гимнастика</vt:lpstr>
      <vt:lpstr>Артикуляционный уклад звука Л</vt:lpstr>
      <vt:lpstr>Артикуляционный уклад звука Ль</vt:lpstr>
      <vt:lpstr>  Произнесите звук Л </vt:lpstr>
      <vt:lpstr> Произнесите звук Ль </vt:lpstr>
      <vt:lpstr>Автоматизация  звука Л в слогах</vt:lpstr>
      <vt:lpstr> Автоматизация  звука Ль в слогах</vt:lpstr>
      <vt:lpstr>Слайд 9</vt:lpstr>
      <vt:lpstr>Слайд 10</vt:lpstr>
      <vt:lpstr>«Сложи монетки в копилку »</vt:lpstr>
      <vt:lpstr>«Определите  место звука в слове»</vt:lpstr>
      <vt:lpstr>«Засели домики»</vt:lpstr>
      <vt:lpstr>«Подбери картинку»</vt:lpstr>
      <vt:lpstr>Отгадайте загадки</vt:lpstr>
      <vt:lpstr>Слайд 16</vt:lpstr>
      <vt:lpstr>Распределите правильно картинки.</vt:lpstr>
      <vt:lpstr>Придумайте предложения</vt:lpstr>
      <vt:lpstr>Спасибо! 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звуков Л-Ль</dc:title>
  <dc:creator>Lerchik</dc:creator>
  <cp:lastModifiedBy>Анатолий</cp:lastModifiedBy>
  <cp:revision>56</cp:revision>
  <dcterms:created xsi:type="dcterms:W3CDTF">2022-01-28T11:32:29Z</dcterms:created>
  <dcterms:modified xsi:type="dcterms:W3CDTF">2022-04-11T03:01:01Z</dcterms:modified>
</cp:coreProperties>
</file>