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1" r:id="rId3"/>
    <p:sldId id="262" r:id="rId4"/>
    <p:sldId id="268" r:id="rId5"/>
    <p:sldId id="267" r:id="rId6"/>
    <p:sldId id="269" r:id="rId7"/>
    <p:sldId id="274" r:id="rId8"/>
    <p:sldId id="272" r:id="rId9"/>
    <p:sldId id="273" r:id="rId10"/>
    <p:sldId id="283" r:id="rId11"/>
    <p:sldId id="282" r:id="rId12"/>
    <p:sldId id="284" r:id="rId13"/>
    <p:sldId id="287" r:id="rId14"/>
    <p:sldId id="285" r:id="rId15"/>
    <p:sldId id="286" r:id="rId16"/>
    <p:sldId id="277" r:id="rId17"/>
    <p:sldId id="26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959DC-723B-4D94-98D7-B5225B50A430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CEC00-14D9-434A-A4D2-958B4356D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808C5-EDC3-432C-B899-E88B6F22745A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2F658-C32D-4898-9FEE-2A4A1FBB82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99051-E36E-47B8-A7D3-62D5F3544331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CB9FC-3453-4458-B620-20B1FA57FD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48CD9-B446-4797-9F99-3CFD19A9A81B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48A9-CA54-4160-B255-41334B079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D69AF-9694-4027-99A1-473FBBC8FFE5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E0F4-24E2-40B9-A581-C95AA53A4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CB881-3AB3-44AA-9DDF-A8251629A11B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61A62-3733-4E68-85DF-23914B757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41332-B96E-4CD1-965F-581230FBF2F6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BE97-1D77-4954-8D6A-57BCF92DB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7C7BA-3973-4C15-9870-50C7E62D2407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B1135-E909-4F80-9678-899B21DB9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28A02-90B1-4065-9036-159B37742015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F6F7C-008F-4561-A8DA-8D8C03CEE9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EDBC7-D449-4879-8923-E26BF4D8176A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236BE-5E87-4F94-BE8E-D60D695E2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4C9D7-8F41-4B2F-841C-40D7023E254A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FC3E0-EB48-4EC6-B78F-E3A06B1E18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E6466E-6773-4A28-A0F5-0E150F02C3F3}" type="datetimeFigureOut">
              <a:rPr lang="ru-RU"/>
              <a:pPr>
                <a:defRPr/>
              </a:pPr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3F00A4-1AF0-4328-B31C-B32792A8DF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29" r:id="rId3"/>
    <p:sldLayoutId id="2147483728" r:id="rId4"/>
    <p:sldLayoutId id="2147483727" r:id="rId5"/>
    <p:sldLayoutId id="2147483726" r:id="rId6"/>
    <p:sldLayoutId id="2147483725" r:id="rId7"/>
    <p:sldLayoutId id="2147483724" r:id="rId8"/>
    <p:sldLayoutId id="2147483723" r:id="rId9"/>
    <p:sldLayoutId id="2147483722" r:id="rId10"/>
    <p:sldLayoutId id="214748372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ya-uchitel.ru/publ/konkursy_dlja_uchitelej_vospitatelej_detej/konkursy_soobshhestva_quot_ja_uchitel_quot/ii_mezhdunarodnyj_konkurs_raduga_prezentacij_2014/2-1-0-405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1"/>
          <p:cNvSpPr>
            <a:spLocks noChangeArrowheads="1"/>
          </p:cNvSpPr>
          <p:nvPr/>
        </p:nvSpPr>
        <p:spPr bwMode="auto">
          <a:xfrm>
            <a:off x="0" y="0"/>
            <a:ext cx="2413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  <a:hlinkClick r:id="rId3"/>
              </a:rPr>
              <a:t>"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8" name="Прямоугольник 7"/>
          <p:cNvSpPr>
            <a:spLocks noChangeArrowheads="1"/>
          </p:cNvSpPr>
          <p:nvPr/>
        </p:nvSpPr>
        <p:spPr bwMode="auto">
          <a:xfrm>
            <a:off x="0" y="1643063"/>
            <a:ext cx="8715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1">
                <a:solidFill>
                  <a:srgbClr val="002060"/>
                </a:solidFill>
                <a:latin typeface="Calibri" pitchFamily="34" charset="0"/>
              </a:rPr>
              <a:t>Детям о правилах пожарной безопасности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4075" y="260350"/>
            <a:ext cx="65643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0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второе:</a:t>
            </a:r>
          </a:p>
          <a:p>
            <a:pPr algn="just"/>
            <a:r>
              <a:rPr lang="ru-RU" sz="4000" b="1" i="1">
                <a:solidFill>
                  <a:srgbClr val="C00000"/>
                </a:solidFill>
                <a:latin typeface="Calibri" pitchFamily="34" charset="0"/>
              </a:rPr>
              <a:t>НЕ ЗАЛИВАЙ </a:t>
            </a:r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водой горящие электроприборы.</a:t>
            </a:r>
          </a:p>
        </p:txBody>
      </p:sp>
      <p:pic>
        <p:nvPicPr>
          <p:cNvPr id="7" name="Рисунок 6" descr="img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13" y="3000375"/>
            <a:ext cx="2786062" cy="27162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30425" y="173038"/>
            <a:ext cx="65643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0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третье:</a:t>
            </a:r>
          </a:p>
          <a:p>
            <a:pPr algn="just"/>
            <a:r>
              <a:rPr lang="ru-RU" sz="4000" b="1" i="1">
                <a:solidFill>
                  <a:srgbClr val="C00000"/>
                </a:solidFill>
                <a:latin typeface="Calibri" pitchFamily="34" charset="0"/>
              </a:rPr>
              <a:t>НЕ  ОТКРЫВАЙ </a:t>
            </a:r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окно.</a:t>
            </a:r>
          </a:p>
        </p:txBody>
      </p:sp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1175" y="2884488"/>
            <a:ext cx="3041650" cy="2587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13" y="2857500"/>
            <a:ext cx="3043237" cy="25892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4075" y="260350"/>
            <a:ext cx="65643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0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четвёртое:</a:t>
            </a:r>
          </a:p>
          <a:p>
            <a:pPr algn="just"/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прятаться во время пожара </a:t>
            </a:r>
            <a:r>
              <a:rPr lang="ru-RU" sz="4000" b="1" i="1">
                <a:solidFill>
                  <a:srgbClr val="C00000"/>
                </a:solidFill>
                <a:latin typeface="Calibri" pitchFamily="34" charset="0"/>
              </a:rPr>
              <a:t>нельзя</a:t>
            </a:r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6" name="Рисунок 5" descr="1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3863" y="3089275"/>
            <a:ext cx="3216275" cy="2879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4075" y="-339725"/>
            <a:ext cx="6564313" cy="313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4000" b="1" i="1">
              <a:solidFill>
                <a:srgbClr val="274221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ru-RU" sz="32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пятое:</a:t>
            </a:r>
          </a:p>
          <a:p>
            <a:pPr algn="just"/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Постарайся </a:t>
            </a:r>
            <a:r>
              <a:rPr lang="ru-RU" sz="3200" b="1" i="1">
                <a:solidFill>
                  <a:srgbClr val="C00000"/>
                </a:solidFill>
                <a:latin typeface="Calibri" pitchFamily="34" charset="0"/>
              </a:rPr>
              <a:t>покинуть помещение! 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Двигайся вдоль стены, закрыв нос и рот от дыма мокрой тряпкой.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7988" y="3429000"/>
            <a:ext cx="3208337" cy="2514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4075" y="-307975"/>
            <a:ext cx="6480175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3200" b="1" i="1">
              <a:solidFill>
                <a:srgbClr val="274221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ru-RU" sz="40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шестое:</a:t>
            </a:r>
          </a:p>
          <a:p>
            <a:pPr algn="just"/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лифтом пользоваться </a:t>
            </a:r>
            <a:r>
              <a:rPr lang="ru-RU" sz="4000" b="1" i="1">
                <a:solidFill>
                  <a:srgbClr val="C00000"/>
                </a:solidFill>
                <a:latin typeface="Calibri" pitchFamily="34" charset="0"/>
              </a:rPr>
              <a:t>нельзя</a:t>
            </a:r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!</a:t>
            </a:r>
          </a:p>
        </p:txBody>
      </p:sp>
      <p:pic>
        <p:nvPicPr>
          <p:cNvPr id="7" name="Рисунок 6" descr="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3863" y="3122613"/>
            <a:ext cx="3216275" cy="2736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4075" y="-1293813"/>
            <a:ext cx="6480175" cy="4032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3200" b="1" i="1">
              <a:solidFill>
                <a:srgbClr val="274221"/>
              </a:solidFill>
              <a:latin typeface="Calibri" pitchFamily="34" charset="0"/>
              <a:cs typeface="Times New Roman" pitchFamily="18" charset="0"/>
            </a:endParaRPr>
          </a:p>
          <a:p>
            <a:endParaRPr lang="ru-RU" sz="3200" b="1" i="1">
              <a:solidFill>
                <a:srgbClr val="274221"/>
              </a:solidFill>
              <a:latin typeface="Calibri" pitchFamily="34" charset="0"/>
              <a:cs typeface="Times New Roman" pitchFamily="18" charset="0"/>
            </a:endParaRPr>
          </a:p>
          <a:p>
            <a:endParaRPr lang="ru-RU" sz="3200" b="1" i="1">
              <a:solidFill>
                <a:srgbClr val="274221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ru-RU" sz="40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седьмое:</a:t>
            </a:r>
          </a:p>
          <a:p>
            <a:pPr algn="just"/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если сам не смог вызвать пожарных, </a:t>
            </a:r>
            <a:r>
              <a:rPr lang="ru-RU" sz="4000" b="1" i="1">
                <a:solidFill>
                  <a:srgbClr val="C00000"/>
                </a:solidFill>
                <a:latin typeface="Calibri" pitchFamily="34" charset="0"/>
              </a:rPr>
              <a:t>сообщи о пожаре</a:t>
            </a:r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 соседям.</a:t>
            </a:r>
          </a:p>
        </p:txBody>
      </p:sp>
      <p:pic>
        <p:nvPicPr>
          <p:cNvPr id="6" name="Рисунок 5" descr="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3863" y="3429000"/>
            <a:ext cx="3216275" cy="2733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13" y="0"/>
            <a:ext cx="9358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4356"/>
            <a:ext cx="2447365" cy="4345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675" name="Прямоугольник 4"/>
          <p:cNvSpPr>
            <a:spLocks noChangeArrowheads="1"/>
          </p:cNvSpPr>
          <p:nvPr/>
        </p:nvSpPr>
        <p:spPr bwMode="auto">
          <a:xfrm>
            <a:off x="2571750" y="785813"/>
            <a:ext cx="6286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ru-RU" sz="4000" b="1" i="1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28676" name="Прямоугольник 5"/>
          <p:cNvSpPr>
            <a:spLocks noChangeArrowheads="1"/>
          </p:cNvSpPr>
          <p:nvPr/>
        </p:nvSpPr>
        <p:spPr bwMode="auto">
          <a:xfrm>
            <a:off x="2786063" y="32448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>
              <a:latin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71750" y="500063"/>
            <a:ext cx="6000750" cy="57546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Ребята, отгадайте загадку.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Кто стоит и строг, и важен,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В ярко-красный фрак наряжен,           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Как на службе, часовой –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Охраняет наш покой?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Ну а если вдруг случится –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Что-то, где-то задымится,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Или вдруг огонь-злодей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Разгорится у дверей,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Он всегда помочь успеет,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И злодея одолеет…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И ребенок, и родитель</a:t>
            </a:r>
            <a:b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</a:br>
            <a:r>
              <a:rPr lang="ru-RU" sz="2800" b="1" i="1" dirty="0">
                <a:solidFill>
                  <a:srgbClr val="002060"/>
                </a:solidFill>
                <a:latin typeface="+mn-lt"/>
                <a:cs typeface="+mn-cs"/>
              </a:rPr>
              <a:t>Знают, – он – &lt;............&gt;!</a:t>
            </a:r>
            <a:r>
              <a:rPr lang="ru-RU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endParaRPr lang="ru-RU" b="1" dirty="0">
              <a:latin typeface="+mn-lt"/>
              <a:cs typeface="+mn-cs"/>
            </a:endParaRPr>
          </a:p>
        </p:txBody>
      </p:sp>
      <p:pic>
        <p:nvPicPr>
          <p:cNvPr id="28678" name="Рисунок 6" descr="52800612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78575" y="4643438"/>
            <a:ext cx="23082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00063" y="357188"/>
            <a:ext cx="8001000" cy="2654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C00000"/>
                </a:solidFill>
                <a:latin typeface="Calibri" pitchFamily="34" charset="0"/>
              </a:rPr>
              <a:t> Кто с огнем не осторожен у того пожар возможен!</a:t>
            </a:r>
          </a:p>
          <a:p>
            <a:pPr algn="ctr"/>
            <a:r>
              <a:rPr lang="ru-RU" sz="2800" b="1" i="1">
                <a:solidFill>
                  <a:srgbClr val="C00000"/>
                </a:solidFill>
                <a:latin typeface="Calibri" pitchFamily="34" charset="0"/>
              </a:rPr>
              <a:t>Чтобы в ваш дом не пришла беда, будьте с огнем осторожны всегда!</a:t>
            </a:r>
            <a:endParaRPr lang="ru-RU" sz="2800" b="1" i="1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ru-RU" sz="2800" b="1" i="1">
                <a:solidFill>
                  <a:srgbClr val="002060"/>
                </a:solidFill>
                <a:latin typeface="Calibri" pitchFamily="34" charset="0"/>
              </a:rPr>
              <a:t> Мне пора возвращаться в своё царство. </a:t>
            </a:r>
          </a:p>
          <a:p>
            <a:pPr algn="just"/>
            <a:r>
              <a:rPr lang="ru-RU" sz="2800" b="1" i="1">
                <a:solidFill>
                  <a:srgbClr val="274221"/>
                </a:solidFill>
                <a:latin typeface="Calibri" pitchFamily="34" charset="0"/>
              </a:rPr>
              <a:t>                                     ДО СВИДАНИЯ!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993665" y="3321915"/>
            <a:ext cx="3096344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7950" y="0"/>
            <a:ext cx="9358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4356"/>
            <a:ext cx="2447365" cy="4345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2571750" y="785813"/>
            <a:ext cx="6286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 i="1">
                <a:solidFill>
                  <a:srgbClr val="002060"/>
                </a:solidFill>
                <a:latin typeface="Calibri" pitchFamily="34" charset="0"/>
              </a:rPr>
              <a:t>Здравствуйте, Ребята!</a:t>
            </a:r>
            <a:r>
              <a:rPr lang="ru-RU" sz="2400" b="1" i="1">
                <a:solidFill>
                  <a:srgbClr val="002060"/>
                </a:solidFill>
                <a:latin typeface="Calibri" pitchFamily="34" charset="0"/>
              </a:rPr>
              <a:t>                                                          </a:t>
            </a:r>
          </a:p>
        </p:txBody>
      </p:sp>
      <p:sp>
        <p:nvSpPr>
          <p:cNvPr id="14340" name="Прямоугольник 5"/>
          <p:cNvSpPr>
            <a:spLocks noChangeArrowheads="1"/>
          </p:cNvSpPr>
          <p:nvPr/>
        </p:nvSpPr>
        <p:spPr bwMode="auto">
          <a:xfrm>
            <a:off x="2786063" y="32448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>
              <a:latin typeface="Calibri" pitchFamily="34" charset="0"/>
            </a:endParaRPr>
          </a:p>
        </p:txBody>
      </p:sp>
      <p:sp>
        <p:nvSpPr>
          <p:cNvPr id="14341" name="Прямоугольник 2"/>
          <p:cNvSpPr>
            <a:spLocks noChangeArrowheads="1"/>
          </p:cNvSpPr>
          <p:nvPr/>
        </p:nvSpPr>
        <p:spPr bwMode="auto">
          <a:xfrm>
            <a:off x="2447925" y="1443038"/>
            <a:ext cx="6410325" cy="403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Я - Иван Царевич из Тридевятого царства.  У Вас здесь совсем не так, как у нас. А вот  Правила ПОЖАРНОЙ безопасности такие же! И я вам о них сегодня расскажу. Вы должны знать, как  вести себя дома, чтобы не случилось беды.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313" y="285750"/>
            <a:ext cx="62865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32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первое:</a:t>
            </a:r>
            <a:endParaRPr lang="ru-RU" sz="3200" b="1" i="1">
              <a:solidFill>
                <a:srgbClr val="274221"/>
              </a:solidFill>
            </a:endParaRPr>
          </a:p>
          <a:p>
            <a:pPr algn="just" eaLnBrk="0" hangingPunct="0"/>
            <a:r>
              <a:rPr lang="ru-RU" sz="3200" b="1" i="1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НЕЛЬЗЯ</a:t>
            </a:r>
            <a:r>
              <a:rPr lang="ru-RU" sz="3200" b="1" i="1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оставлять без присмотра включенные газовые или электрические плиты.</a:t>
            </a:r>
            <a:endParaRPr lang="ru-RU" sz="3200" b="1" i="1">
              <a:solidFill>
                <a:srgbClr val="002060"/>
              </a:solidFill>
            </a:endParaRPr>
          </a:p>
        </p:txBody>
      </p:sp>
      <p:pic>
        <p:nvPicPr>
          <p:cNvPr id="15364" name="Рисунок 5" descr="image_image_346828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2633663"/>
            <a:ext cx="59436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313" y="285750"/>
            <a:ext cx="62865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второе:</a:t>
            </a:r>
          </a:p>
          <a:p>
            <a:pPr algn="just"/>
            <a:r>
              <a:rPr lang="ru-RU" sz="3200" b="1" i="1">
                <a:solidFill>
                  <a:srgbClr val="C00000"/>
                </a:solidFill>
                <a:latin typeface="Calibri" pitchFamily="34" charset="0"/>
              </a:rPr>
              <a:t>НЕЛЬЗЯ 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зажигать свечи, спички без взрослых, и играть со спичками и зажженными свечами.</a:t>
            </a:r>
          </a:p>
          <a:p>
            <a:pPr algn="just"/>
            <a:endParaRPr lang="ru-RU" sz="3200" b="1" i="1">
              <a:solidFill>
                <a:srgbClr val="274221"/>
              </a:solidFill>
            </a:endParaRPr>
          </a:p>
        </p:txBody>
      </p:sp>
      <p:pic>
        <p:nvPicPr>
          <p:cNvPr id="16388" name="Рисунок 4" descr="1403790579_spichki-detyam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6550" y="2928938"/>
            <a:ext cx="593090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95513" y="333375"/>
            <a:ext cx="6564312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третье:</a:t>
            </a:r>
          </a:p>
          <a:p>
            <a:pPr algn="just"/>
            <a:r>
              <a:rPr lang="ru-RU" sz="3200" b="1" i="1">
                <a:solidFill>
                  <a:srgbClr val="C00000"/>
                </a:solidFill>
                <a:latin typeface="Calibri" pitchFamily="34" charset="0"/>
              </a:rPr>
              <a:t>НЕЛЬЗЯ </a:t>
            </a:r>
            <a:r>
              <a:rPr lang="ru-RU" sz="2800" b="1" i="1">
                <a:solidFill>
                  <a:srgbClr val="002060"/>
                </a:solidFill>
                <a:latin typeface="Calibri" pitchFamily="34" charset="0"/>
              </a:rPr>
              <a:t>самому, без взрослых, пользоваться микроволновой печью, тостером, утюгом, электрочайником, другими электрическими нагревательными  приборами.</a:t>
            </a:r>
          </a:p>
          <a:p>
            <a:pPr algn="just"/>
            <a:endParaRPr lang="ru-RU" sz="3200" b="1" i="1">
              <a:solidFill>
                <a:srgbClr val="274221"/>
              </a:solidFill>
            </a:endParaRPr>
          </a:p>
        </p:txBody>
      </p:sp>
      <p:pic>
        <p:nvPicPr>
          <p:cNvPr id="17412" name="Рисунок 6" descr="Dom_10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35238" y="3213100"/>
            <a:ext cx="4073525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357438" y="501650"/>
            <a:ext cx="6429375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Правило четвёртое:</a:t>
            </a:r>
          </a:p>
          <a:p>
            <a:pPr algn="just"/>
            <a:r>
              <a:rPr lang="ru-RU" sz="3200" b="1" i="1">
                <a:solidFill>
                  <a:srgbClr val="C00000"/>
                </a:solidFill>
                <a:latin typeface="Calibri" pitchFamily="34" charset="0"/>
              </a:rPr>
              <a:t>НЕЛЬЗЯ </a:t>
            </a:r>
            <a:r>
              <a:rPr lang="ru-RU" sz="2800" b="1" i="1">
                <a:solidFill>
                  <a:srgbClr val="002060"/>
                </a:solidFill>
                <a:latin typeface="Calibri" pitchFamily="34" charset="0"/>
              </a:rPr>
              <a:t>оставлять без присмотра включенные электрические приборы, электролампы, электронагреватели.</a:t>
            </a:r>
          </a:p>
          <a:p>
            <a:pPr algn="just"/>
            <a:endParaRPr lang="ru-RU" sz="3200" b="1" i="1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18436" name="Рисунок 7" descr="utyu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49425" y="2928938"/>
            <a:ext cx="564515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13" y="0"/>
            <a:ext cx="9358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4356"/>
            <a:ext cx="2447365" cy="4345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459" name="Прямоугольник 4"/>
          <p:cNvSpPr>
            <a:spLocks noChangeArrowheads="1"/>
          </p:cNvSpPr>
          <p:nvPr/>
        </p:nvSpPr>
        <p:spPr bwMode="auto">
          <a:xfrm>
            <a:off x="2571750" y="785813"/>
            <a:ext cx="62865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ru-RU" sz="4000" b="1" i="1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А знаете ли вы,</a:t>
            </a:r>
            <a:r>
              <a:rPr lang="ru-RU" sz="4000">
                <a:latin typeface="Calibri" pitchFamily="34" charset="0"/>
              </a:rPr>
              <a:t> </a:t>
            </a:r>
            <a:r>
              <a:rPr lang="ru-RU" sz="4000" b="1" i="1">
                <a:solidFill>
                  <a:srgbClr val="002060"/>
                </a:solidFill>
                <a:latin typeface="Calibri" pitchFamily="34" charset="0"/>
              </a:rPr>
              <a:t>как правильно действовать при пожаре?</a:t>
            </a:r>
          </a:p>
        </p:txBody>
      </p:sp>
      <p:sp>
        <p:nvSpPr>
          <p:cNvPr id="19460" name="Прямоугольник 5"/>
          <p:cNvSpPr>
            <a:spLocks noChangeArrowheads="1"/>
          </p:cNvSpPr>
          <p:nvPr/>
        </p:nvSpPr>
        <p:spPr bwMode="auto">
          <a:xfrm>
            <a:off x="2786063" y="32448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313" y="285750"/>
            <a:ext cx="62865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Первое действие</a:t>
            </a:r>
            <a:r>
              <a:rPr lang="ru-RU" sz="3200" b="1" i="1" dirty="0">
                <a:solidFill>
                  <a:srgbClr val="002060"/>
                </a:solidFill>
                <a:latin typeface="+mn-lt"/>
                <a:cs typeface="+mn-cs"/>
              </a:rPr>
              <a:t>, которое надо выполнить при пожаре – вызвать специальные службы. Единый телефон пожарных и спасателей – 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cs typeface="+mn-cs"/>
              </a:rPr>
              <a:t>01</a:t>
            </a:r>
            <a:r>
              <a:rPr lang="ru-RU" sz="3200" b="1" i="1" dirty="0">
                <a:solidFill>
                  <a:srgbClr val="002060"/>
                </a:solidFill>
                <a:latin typeface="+mn-lt"/>
                <a:cs typeface="+mn-cs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i="1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pic>
        <p:nvPicPr>
          <p:cNvPr id="20484" name="Рисунок 6" descr="01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50" y="3068638"/>
            <a:ext cx="4000500" cy="321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1" descr="filmz.ru_b_612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07" name="Rectangle 1"/>
          <p:cNvSpPr>
            <a:spLocks noChangeArrowheads="1"/>
          </p:cNvSpPr>
          <p:nvPr/>
        </p:nvSpPr>
        <p:spPr bwMode="auto">
          <a:xfrm>
            <a:off x="2500313" y="285750"/>
            <a:ext cx="62865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3200" b="1" i="1">
                <a:solidFill>
                  <a:srgbClr val="C00000"/>
                </a:solidFill>
                <a:latin typeface="Calibri" pitchFamily="34" charset="0"/>
              </a:rPr>
              <a:t> </a:t>
            </a:r>
          </a:p>
          <a:p>
            <a:pPr algn="just"/>
            <a:endParaRPr lang="ru-RU" sz="2800" b="1" i="1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endParaRPr lang="ru-RU" sz="3200" b="1" i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508" name="Rectangle 1"/>
          <p:cNvSpPr>
            <a:spLocks noChangeArrowheads="1"/>
          </p:cNvSpPr>
          <p:nvPr/>
        </p:nvSpPr>
        <p:spPr bwMode="auto">
          <a:xfrm>
            <a:off x="2286000" y="214313"/>
            <a:ext cx="6643688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algn="just"/>
            <a:r>
              <a:rPr lang="ru-RU" sz="3200" b="1" i="1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Позвонив по телефону, необходимо сообщить следующую информацию:</a:t>
            </a:r>
            <a:endParaRPr lang="ru-RU" sz="3200" b="1" i="1">
              <a:solidFill>
                <a:srgbClr val="C00000"/>
              </a:solidFill>
            </a:endParaRPr>
          </a:p>
          <a:p>
            <a:pPr algn="just" eaLnBrk="0" hangingPunct="0"/>
            <a:endParaRPr lang="ru-RU" sz="2800">
              <a:latin typeface="Calibri" pitchFamily="34" charset="0"/>
            </a:endParaRPr>
          </a:p>
          <a:p>
            <a:pPr algn="just" eaLnBrk="0" hangingPunct="0"/>
            <a:endParaRPr lang="ru-RU" sz="2800">
              <a:latin typeface="Calibri" pitchFamily="34" charset="0"/>
            </a:endParaRPr>
          </a:p>
          <a:p>
            <a:pPr algn="just" eaLnBrk="0" hangingPunct="0"/>
            <a:endParaRPr lang="ru-RU" sz="2800" b="1" i="1">
              <a:latin typeface="Calibri" pitchFamily="34" charset="0"/>
            </a:endParaRPr>
          </a:p>
          <a:p>
            <a:pPr algn="just" eaLnBrk="0" hangingPunct="0"/>
            <a:endParaRPr lang="ru-RU" sz="2800" b="1" i="1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800" b="1" i="1"/>
          </a:p>
        </p:txBody>
      </p:sp>
      <p:sp>
        <p:nvSpPr>
          <p:cNvPr id="9" name="Прямоугольник 8"/>
          <p:cNvSpPr/>
          <p:nvPr/>
        </p:nvSpPr>
        <p:spPr>
          <a:xfrm>
            <a:off x="214313" y="2786063"/>
            <a:ext cx="8501062" cy="2528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/>
            <a:r>
              <a:rPr lang="ru-RU" sz="3200" b="1" i="1">
                <a:solidFill>
                  <a:srgbClr val="274221"/>
                </a:solidFill>
                <a:latin typeface="Calibri" pitchFamily="34" charset="0"/>
                <a:cs typeface="Times New Roman" pitchFamily="18" charset="0"/>
              </a:rPr>
              <a:t>•</a:t>
            </a:r>
            <a:r>
              <a:rPr lang="ru-RU" sz="32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Фамилию, имя;</a:t>
            </a:r>
            <a:r>
              <a:rPr lang="ru-RU" sz="3200">
                <a:latin typeface="Times New Roman" pitchFamily="18" charset="0"/>
              </a:rPr>
              <a:t> </a:t>
            </a:r>
          </a:p>
          <a:p>
            <a:pPr algn="just" eaLnBrk="0" hangingPunct="0"/>
            <a:r>
              <a:rPr lang="ru-RU" sz="3200" b="1" i="1">
                <a:latin typeface="Times New Roman" pitchFamily="18" charset="0"/>
              </a:rPr>
              <a:t>• Точный домашний адрес;</a:t>
            </a:r>
          </a:p>
          <a:p>
            <a:pPr algn="just" eaLnBrk="0" hangingPunct="0"/>
            <a:r>
              <a:rPr lang="ru-RU" sz="3200" b="1" i="1">
                <a:latin typeface="Times New Roman" pitchFamily="18" charset="0"/>
              </a:rPr>
              <a:t>• Что горит (дом, квартира,)</a:t>
            </a:r>
          </a:p>
          <a:p>
            <a:pPr algn="just" eaLnBrk="0" hangingPunct="0"/>
            <a:r>
              <a:rPr lang="ru-RU" sz="3200" b="1" i="1">
                <a:latin typeface="Times New Roman" pitchFamily="18" charset="0"/>
              </a:rPr>
              <a:t>• На каком этаже пожар; </a:t>
            </a:r>
          </a:p>
          <a:p>
            <a:pPr algn="just" eaLnBrk="0" hangingPunct="0"/>
            <a:endParaRPr lang="ru-RU" sz="3200" b="1" i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273</Words>
  <Application>Microsoft Office PowerPoint</Application>
  <PresentationFormat>Экран (4:3)</PresentationFormat>
  <Paragraphs>50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*Питер-Company*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 Каленюк</dc:creator>
  <cp:lastModifiedBy>центр</cp:lastModifiedBy>
  <cp:revision>113</cp:revision>
  <dcterms:created xsi:type="dcterms:W3CDTF">2015-04-04T13:59:13Z</dcterms:created>
  <dcterms:modified xsi:type="dcterms:W3CDTF">2017-03-19T16:54:33Z</dcterms:modified>
</cp:coreProperties>
</file>