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4444"/>
    <a:srgbClr val="3009D7"/>
    <a:srgbClr val="FFFFFF"/>
    <a:srgbClr val="84A6C7"/>
    <a:srgbClr val="EE0000"/>
    <a:srgbClr val="EB360E"/>
    <a:srgbClr val="F0F3F8"/>
    <a:srgbClr val="BFD3E4"/>
    <a:srgbClr val="318CB4"/>
    <a:srgbClr val="F0C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" y="2277582"/>
            <a:ext cx="9144000" cy="45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" y="4209"/>
            <a:ext cx="9144000" cy="457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" y="0"/>
            <a:ext cx="9144000" cy="457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65599" r="76509"/>
          <a:stretch/>
        </p:blipFill>
        <p:spPr>
          <a:xfrm>
            <a:off x="3659020" y="5568628"/>
            <a:ext cx="1656272" cy="11468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840227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319902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206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7125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3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8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87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8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44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CD28-F9BB-41EE-AB8A-E472E6EE3181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28F03-1D97-4DFE-9ACE-10F513F4F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2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" y="0"/>
            <a:ext cx="9144000" cy="45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9" t="71287"/>
          <a:stretch/>
        </p:blipFill>
        <p:spPr>
          <a:xfrm>
            <a:off x="2345821" y="5631679"/>
            <a:ext cx="6798179" cy="125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7"/>
          <a:stretch/>
        </p:blipFill>
        <p:spPr>
          <a:xfrm>
            <a:off x="0" y="5714245"/>
            <a:ext cx="6806726" cy="11500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65599" r="76509"/>
          <a:stretch/>
        </p:blipFill>
        <p:spPr>
          <a:xfrm>
            <a:off x="7998864" y="5899281"/>
            <a:ext cx="1153683" cy="79882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8443245" y="6711999"/>
            <a:ext cx="700755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" b="0" dirty="0">
                <a:solidFill>
                  <a:srgbClr val="002060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450" b="0" dirty="0" smtClean="0">
                <a:solidFill>
                  <a:srgbClr val="002060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450" b="0" dirty="0" smtClean="0">
                <a:solidFill>
                  <a:srgbClr val="002060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450" b="0" dirty="0">
              <a:solidFill>
                <a:srgbClr val="002060"/>
              </a:solidFill>
              <a:latin typeface="AGReveranc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51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" y="0"/>
            <a:ext cx="9144000" cy="4572000"/>
          </a:xfrm>
          <a:prstGeom prst="rect">
            <a:avLst/>
          </a:prstGeom>
        </p:spPr>
      </p:pic>
      <p:pic>
        <p:nvPicPr>
          <p:cNvPr id="9" name="Picture 8" descr="Белое изображение снежинки PNG Clip-Art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943" y="3132905"/>
            <a:ext cx="418743" cy="3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012" y="5049384"/>
            <a:ext cx="291441" cy="3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Белое изображение снежинки PNG Clip-Art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35" y="4474026"/>
            <a:ext cx="413987" cy="3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Белое изображение снежинки PNG Clip-Art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874" y="5696128"/>
            <a:ext cx="423580" cy="43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Белое изображение снежинки PNG Clip-Art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669" y="54600"/>
            <a:ext cx="509453" cy="46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95" y="572188"/>
            <a:ext cx="329636" cy="3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0" y="3398766"/>
            <a:ext cx="346239" cy="5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Белое изображение снежинки PNG Clip-Art"/>
          <p:cNvPicPr>
            <a:picLocks noChangeAspect="1" noChangeArrowheads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35" y="6074612"/>
            <a:ext cx="506103" cy="4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1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" y="4209"/>
            <a:ext cx="9144000" cy="457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9"/>
            <a:ext cx="9144000" cy="45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286000"/>
            <a:ext cx="9144000" cy="45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729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" y="2277582"/>
            <a:ext cx="9144000" cy="45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" y="4209"/>
            <a:ext cx="9144000" cy="457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" y="0"/>
            <a:ext cx="9144000" cy="457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65599" r="76509"/>
          <a:stretch/>
        </p:blipFill>
        <p:spPr>
          <a:xfrm>
            <a:off x="3659020" y="5812934"/>
            <a:ext cx="1303437" cy="9025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8391457" y="6705461"/>
            <a:ext cx="751859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" b="0" dirty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450" b="0" dirty="0" smtClean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450" b="0" dirty="0" smtClean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450" b="0" dirty="0">
              <a:solidFill>
                <a:schemeClr val="bg1"/>
              </a:solidFill>
              <a:latin typeface="AGRevera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02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6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7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90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8426324" y="6696417"/>
            <a:ext cx="717676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" b="0" dirty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450" b="0" dirty="0" smtClean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450" b="0" dirty="0" smtClean="0">
                <a:solidFill>
                  <a:schemeClr val="bg1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450" b="0" dirty="0">
              <a:solidFill>
                <a:schemeClr val="bg1"/>
              </a:solidFill>
              <a:latin typeface="AGReveranc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F2145-156A-42FF-BB80-E8D664DB772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B086-ECE1-477D-A8D4-2F30CBE9B0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AutoShape 2" descr="Картинки по запросу маски для фотошопа png"/>
          <p:cNvSpPr>
            <a:spLocks noChangeAspect="1" noChangeArrowheads="1"/>
          </p:cNvSpPr>
          <p:nvPr userDrawn="1"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3" r:id="rId3"/>
    <p:sldLayoutId id="2147483694" r:id="rId4"/>
    <p:sldLayoutId id="2147483695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ctrTitle"/>
          </p:nvPr>
        </p:nvSpPr>
        <p:spPr>
          <a:xfrm>
            <a:off x="1181100" y="1649727"/>
            <a:ext cx="6858000" cy="23876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+mj-lt"/>
              </a:rPr>
              <a:t>«Эко-Превращение».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«Новый год у ворот».</a:t>
            </a:r>
            <a:endParaRPr lang="ru-RU" dirty="0">
              <a:latin typeface="+mj-lt"/>
            </a:endParaRPr>
          </a:p>
        </p:txBody>
      </p:sp>
      <p:sp>
        <p:nvSpPr>
          <p:cNvPr id="717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7799" y="4867276"/>
            <a:ext cx="6858000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Воспитатель:</a:t>
            </a:r>
          </a:p>
          <a:p>
            <a:r>
              <a:rPr lang="ru-RU" dirty="0" smtClean="0">
                <a:latin typeface="+mj-lt"/>
              </a:rPr>
              <a:t>Быстрова Полина Сергеевна</a:t>
            </a:r>
            <a:endParaRPr lang="ru-RU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2300" y="706735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504   </a:t>
            </a:r>
            <a:endParaRPr lang="ru-RU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3842" y="6338372"/>
            <a:ext cx="1692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Екатеринбург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north.userapi.com/sun9-77/s/v1/ig2/yjVePtH52R8ElGaWLjGZgn45pnPpPh7C9MylJVm7-gNTFWBg21qVUcE4BhULRiG9FlcxnMP0Kgrhs7f5dqXMeJoX.jpg?size=1218x216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5188"/>
            <a:ext cx="245367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east.userapi.com/sun9-29/s/v1/ig2/Ps6yUnG8slbxHF9HT5VNKHMi67DG8--dH_H92u12q6g5AggWcT6fH_csN9ml039XdVt2QLdgsDxmSSilHyrIwibq.jpg?size=1218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92" y="865188"/>
            <a:ext cx="2529234" cy="44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north.userapi.com/sun9-87/s/v1/ig2/RP_8kOdqoP1HmvlHo_BKXDZCS2XU5Mi_UbbO1cV9Hm67InWPZIn8VYdRH2K-Fudg1sVHRdMZR5ewkTgpCrdzPhF6.jpg?size=1620x216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68" y="1690689"/>
            <a:ext cx="24765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850" y="-3053625"/>
            <a:ext cx="78867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sun9-east.userapi.com/sun9-43/s/v1/ig2/TkeIkFB8Ktk7Tzf-gi0himp86Q670nw5c2cRzX7DpQq7RhL2L1w_cqkHwcjHRK0f6S5TxIQF9r54SNDu0tlC27cy.jpg?size=162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4" y="655984"/>
            <a:ext cx="2671505" cy="35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east.userapi.com/sun9-24/s/v1/ig2/09FlQv647Hjdr07bHHBqsTOXiZqp8Hwkr92fowbDN10rAvSxacCmemTXuvqkWWk76U1VbloDP0T5GPvRRqGVIENi.jpg?size=1620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91" y="2624571"/>
            <a:ext cx="2390128" cy="31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west.userapi.com/sun9-65/s/v1/ig2/rTNh9f2IewkE-sslaDLDFlXDCdBmbZlGU2o08SD0vLcfkLOipblii8Qxzs_WK2osumVD_RQZMe1ZQM7aTDXeclje.jpg?size=1218x216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06" y="715463"/>
            <a:ext cx="2146013" cy="38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north.userapi.com/sun9-80/s/v1/ig2/TuYdueMixV8BBjzjmU6ln7Ya-eCpqS1raTIoAaYvsxSDRLGt9EtuIJcaVtjIKkmXBB2OvEEbwV9x8S7td8nwhpOF.jpg?size=162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3" y="639005"/>
            <a:ext cx="2102021" cy="28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west.userapi.com/sun9-62/s/v1/ig2/IDSJpxUwpY9L0th1VzrUqywOxoVpiEil2fsnNkQXW4O8eYT7quU6Upzx1-3aaGcvO2WhfcqStHfKp0vdwGqnKMVS.jpg?size=1620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29" y="555005"/>
            <a:ext cx="2165021" cy="28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east.userapi.com/sun9-25/s/v1/ig2/CS1JK2Vx2XH53sYMyhSX0v8A355TpOgjwIpZzCjDKuxckmO59M9zmdy6ldLZDOUQILDv5jTy00Fu-rGHWrUkp77R.jpg?size=2560x192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65" y="3659668"/>
            <a:ext cx="2933599" cy="22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north.userapi.com/sun9-77/s/v1/ig2/3YZ9hvrGD-T9CIIc_KfL0jZObxf5cRTMiV9ISzCc7G3ceH1ibqTDxZATLOGNpDU2xGk0e_RLkQoVx9atuR3Je4Ni.jpg?size=1620x21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21" y="555005"/>
            <a:ext cx="2186088" cy="291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58824"/>
            <a:ext cx="7886700" cy="5146676"/>
          </a:xfrm>
        </p:spPr>
        <p:txBody>
          <a:bodyPr>
            <a:normAutofit/>
          </a:bodyPr>
          <a:lstStyle/>
          <a:p>
            <a:pPr marL="0" indent="0">
              <a:lnSpc>
                <a:spcPts val="169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pPr>
              <a:lnSpc>
                <a:spcPts val="1690"/>
              </a:lnSpc>
              <a:spcAft>
                <a:spcPts val="0"/>
              </a:spcAft>
            </a:pPr>
            <a:endParaRPr lang="ru-RU" sz="1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9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+mj-lt"/>
              </a:rPr>
              <a:t>Не секрет, что в каждом доме скапливается огромное количество ненужных вещей, материалов, изделий, многие любимые вещи часто ломаются, и их приходится выбрасывать: пластиковые пакеты, бутылки, одноразовая посуда, яичные контейнеры, твердые коробки, крышки и многое другое. А ведь все это является бесплатным поделочным материалом. Не стоит торопиться их выбрасывать, потому что их можно переделать и продлить срок их службы. Так из 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обычного бросового материала можно создать настоящие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шедевры, приложив к этому немного творчества и фантазии. Именно бросовый материал дает огромные возможности для осуществления фантазий. 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Конечно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, одна не выброшенная упаковка не решит всех экологических проблем в нашем городе. Но если бы люди научились грамотно утилизировать мусор, давая ему вторую жизнь, то мир стал бы чище.</a:t>
            </a:r>
            <a:endParaRPr lang="ru-RU" sz="18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90"/>
              </a:lnSpc>
              <a:spcAft>
                <a:spcPts val="0"/>
              </a:spcAft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9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</a:p>
          <a:p>
            <a:pPr>
              <a:lnSpc>
                <a:spcPts val="1690"/>
              </a:lnSpc>
              <a:spcAft>
                <a:spcPts val="0"/>
              </a:spcAft>
            </a:pP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9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познавательно-исследовательский, групповой, с привлечением родителей, краткосрочный.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01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250" y="3251200"/>
            <a:ext cx="7886700" cy="287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Задачи: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Образовательные:</a:t>
            </a:r>
            <a:endParaRPr lang="ru-RU" sz="1800" b="1" dirty="0" smtClean="0">
              <a:solidFill>
                <a:srgbClr val="002060"/>
              </a:solidFill>
              <a:latin typeface="+mj-lt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+mj-lt"/>
              </a:rPr>
              <a:t>Повышать уровень экологических знаний детей и родителей.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Развивающие</a:t>
            </a:r>
            <a:r>
              <a:rPr lang="ru-RU" sz="1800" b="1" dirty="0">
                <a:solidFill>
                  <a:srgbClr val="002060"/>
                </a:solidFill>
                <a:latin typeface="+mj-lt"/>
              </a:rPr>
              <a:t>:</a:t>
            </a:r>
            <a:endParaRPr lang="ru-RU" sz="1800" dirty="0">
              <a:solidFill>
                <a:srgbClr val="002060"/>
              </a:solidFill>
              <a:latin typeface="+mj-lt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2060"/>
                </a:solidFill>
                <a:latin typeface="+mj-lt"/>
              </a:rPr>
              <a:t>Развивать чуткость и восприятие окружающего мира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1800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Воспитательные:</a:t>
            </a:r>
            <a:endParaRPr lang="ru-RU" sz="1800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В</a:t>
            </a:r>
            <a:r>
              <a:rPr lang="ru-RU" sz="1800" dirty="0" smtClean="0">
                <a:solidFill>
                  <a:srgbClr val="002060"/>
                </a:solidFill>
              </a:rPr>
              <a:t>оспитывать </a:t>
            </a:r>
            <a:r>
              <a:rPr lang="ru-RU" sz="1800" dirty="0">
                <a:solidFill>
                  <a:srgbClr val="002060"/>
                </a:solidFill>
              </a:rPr>
              <a:t>бережное отношение к окружающей среде.</a:t>
            </a:r>
            <a:endParaRPr lang="ru-RU" sz="1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250" y="2057400"/>
            <a:ext cx="7886700" cy="762000"/>
          </a:xfrm>
        </p:spPr>
        <p:txBody>
          <a:bodyPr>
            <a:normAutofit fontScale="90000"/>
          </a:bodyPr>
          <a:lstStyle/>
          <a:p>
            <a:pPr>
              <a:lnSpc>
                <a:spcPts val="1690"/>
              </a:lnSpc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+mj-lt"/>
              </a:rPr>
              <a:t>Формирование экологической культуры, экономного, бережного отношения к изделиям из бумаги и картона у детей старшего дошкольного возраста.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+mj-lt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+mj-lt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+mj-l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27906"/>
            <a:ext cx="7886700" cy="487759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ts val="3375"/>
              </a:lnSpc>
              <a:spcAft>
                <a:spcPts val="1125"/>
              </a:spcAft>
              <a:buNone/>
            </a:pPr>
            <a:r>
              <a:rPr lang="ru-RU" sz="2200" b="1" kern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этап </a:t>
            </a:r>
          </a:p>
          <a:p>
            <a:pPr marL="0" indent="0">
              <a:lnSpc>
                <a:spcPts val="3375"/>
              </a:lnSpc>
              <a:spcAft>
                <a:spcPts val="1125"/>
              </a:spcAft>
              <a:buNone/>
            </a:pPr>
            <a:r>
              <a:rPr lang="ru-RU" sz="2200" b="1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Подготовительный: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Подборка материала (наглядный материал, дидактические игры, муляжи овощей, семена для посадки);</a:t>
            </a:r>
            <a:b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 с детьми: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«Помогите природе»;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«Бережное отношение к природе»;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«Новы год у ворот»;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ознакомить с предстоящим проектом, сбор необходимого материала для создания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игрушки.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9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5950" y="581027"/>
            <a:ext cx="7886700" cy="43497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2 этап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16000"/>
            <a:ext cx="7886700" cy="5160963"/>
          </a:xfrm>
        </p:spPr>
        <p:txBody>
          <a:bodyPr>
            <a:normAutofit/>
          </a:bodyPr>
          <a:lstStyle/>
          <a:p>
            <a:pPr marL="0" indent="0">
              <a:spcAft>
                <a:spcPts val="1125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Основной:</a:t>
            </a:r>
          </a:p>
          <a:p>
            <a:pPr marL="0" indent="0">
              <a:lnSpc>
                <a:spcPct val="100000"/>
              </a:lnSpc>
              <a:spcAft>
                <a:spcPts val="1125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проекта.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р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ассматривание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иллюстраций «Мусор вокруг нас».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бросового материала;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отбор 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нужных материалов;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знакомство с моделью трудового процесса;  </a:t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отражение результата в художественно - творческой деятельности;</a:t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чтение детской литературы про 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Новый год;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отгадывание загадок про 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Новый год;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беседы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: «Что такое мусор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?», «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Мусор это хорошо или плохо?», «Экология в опасности», 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Беседа о мусоре, и о том, что можно сделать, чтобы мусора стало меньше</a:t>
            </a: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».                                                                                                                                                                                           </a:t>
            </a:r>
            <a:endParaRPr lang="ru-RU" sz="18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1125"/>
              </a:spcAft>
              <a:buNone/>
            </a:pPr>
            <a:endParaRPr lang="ru-RU" sz="1900" dirty="0" smtClean="0">
              <a:solidFill>
                <a:srgbClr val="002060"/>
              </a:solidFill>
              <a:latin typeface="+mj-lt"/>
            </a:endParaRPr>
          </a:p>
          <a:p>
            <a:pPr marL="0" lvl="0" indent="0">
              <a:spcAft>
                <a:spcPts val="1125"/>
              </a:spcAft>
              <a:buNone/>
            </a:pPr>
            <a:endParaRPr lang="ru-RU" dirty="0"/>
          </a:p>
          <a:p>
            <a:pPr marL="0" indent="0">
              <a:spcAft>
                <a:spcPts val="1125"/>
              </a:spcAft>
              <a:buNone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8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этап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Заключительный: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обобщение результатов в игровой форме,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анализ,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закрепление полученных знаний,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проекта «Огород на окне»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850" y="500062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Результаты проекта: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- Результаты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проделанной работы показывают эффективность выбранного направления в работе по формированию у детей представлений о проблемах загрязнения окружающей среды мусором.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- Проект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помог постепенно и последовательно решить задачи  в экологическом воспитании, показать знакомые представления под новым углом знаний, осознанию и мотивированию систематизировать и закрепить представления по данному направлению.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- Каждый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может сделать своими руками из ненужных вещей  нужные и полезные!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- Дайте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новую жизнь старым вещам, уменьшите количество бытовых отходов.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- Научитесь </a:t>
            </a:r>
            <a:r>
              <a:rPr lang="ru-RU" sz="1800" dirty="0">
                <a:solidFill>
                  <a:srgbClr val="002060"/>
                </a:solidFill>
                <a:latin typeface="+mj-lt"/>
              </a:rPr>
              <a:t>использовать ненужные вещи в целях сохранения окружающей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64" y="1180307"/>
            <a:ext cx="3258145" cy="4344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88" y="1348151"/>
            <a:ext cx="2941762" cy="39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west.userapi.com/sun9-13/s/v1/ig2/J7Yun4v1L2UiZMpJsO1koWDtG_3FAx7E20HMGkAJUFbnKJPwXeAyJMk_PKjazYCQPHv6nnx3sNfOvSZrN7OiMaOh.jpg?size=1620x216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48" y="102790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west.userapi.com/sun9-56/s/v1/ig2/d8-zzOSq47gTlX_h9YxQxXJmtWpb1C7jKER8vWcbGoyez_M4Y69US_uRyF8rN-dIr4NdPLHEFbKB4IHRQL_LTCfq.jpg?size=1620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027907"/>
            <a:ext cx="3302000" cy="44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«Музыка» 20" id="{6D77C8F9-CFCE-40FC-B5F6-435D38EE9470}" vid="{F34FA8F5-841E-40DE-8611-14AB73BA0E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«Музыка» 20</Template>
  <TotalTime>4418</TotalTime>
  <Words>269</Words>
  <Application>Microsoft Office PowerPoint</Application>
  <PresentationFormat>Экран (4:3)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AGReverance</vt:lpstr>
      <vt:lpstr>Arial</vt:lpstr>
      <vt:lpstr>Calibri</vt:lpstr>
      <vt:lpstr>Times New Roman</vt:lpstr>
      <vt:lpstr>Wingdings</vt:lpstr>
      <vt:lpstr>Специальное оформление</vt:lpstr>
      <vt:lpstr>«Эко-Превращение». «Новый год у ворот».</vt:lpstr>
      <vt:lpstr>Презентация PowerPoint</vt:lpstr>
      <vt:lpstr>Цель:  Формирование экологической культуры, экономного, бережного отношения к изделиям из бумаги и картона у детей старшего дошкольного возраста.     </vt:lpstr>
      <vt:lpstr>Презентация PowerPoint</vt:lpstr>
      <vt:lpstr>2 этап</vt:lpstr>
      <vt:lpstr>Презентация PowerPoint</vt:lpstr>
      <vt:lpstr>Результаты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Полшкова Виктория Валерьяновна</Manager>
  <Company>МАОУ ДО ЦРТДиЮ Каменского района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Новогодний</dc:title>
  <dc:subject>зима, новый год</dc:subject>
  <dc:creator>Viktoriya Polshkova</dc:creator>
  <cp:keywords>зима;зимние;новый год</cp:keywords>
  <cp:lastModifiedBy>Воспитатель</cp:lastModifiedBy>
  <cp:revision>195</cp:revision>
  <dcterms:created xsi:type="dcterms:W3CDTF">2016-12-23T04:59:06Z</dcterms:created>
  <dcterms:modified xsi:type="dcterms:W3CDTF">2022-11-11T07:48:04Z</dcterms:modified>
</cp:coreProperties>
</file>