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7" r:id="rId2"/>
    <p:sldId id="258" r:id="rId3"/>
    <p:sldId id="286" r:id="rId4"/>
    <p:sldId id="278" r:id="rId5"/>
    <p:sldId id="279" r:id="rId6"/>
    <p:sldId id="280" r:id="rId7"/>
    <p:sldId id="281" r:id="rId8"/>
    <p:sldId id="282" r:id="rId9"/>
    <p:sldId id="283" r:id="rId10"/>
    <p:sldId id="284" r:id="rId11"/>
    <p:sldId id="285" r:id="rId12"/>
    <p:sldId id="260" r:id="rId13"/>
    <p:sldId id="270" r:id="rId14"/>
    <p:sldId id="277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3" d="100"/>
          <a:sy n="73" d="100"/>
        </p:scale>
        <p:origin x="-582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12201452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914400" y="1752602"/>
            <a:ext cx="103632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914400" y="3611607"/>
            <a:ext cx="103632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5019" y="4953000"/>
            <a:ext cx="12197020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0EF0483-20EF-48EA-8E0B-882C0DAA4996}" type="datetimeFigureOut">
              <a:rPr lang="ru-RU" smtClean="0"/>
              <a:pPr/>
              <a:t>04.02.2025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9569C238-6FDD-458C-8C96-A32549CBFD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1481330"/>
            <a:ext cx="109728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0EF0483-20EF-48EA-8E0B-882C0DAA4996}" type="datetimeFigureOut">
              <a:rPr lang="ru-RU" smtClean="0"/>
              <a:pPr/>
              <a:t>04.02.2025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569C238-6FDD-458C-8C96-A32549CBFD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125351" y="274641"/>
            <a:ext cx="236996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4328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0EF0483-20EF-48EA-8E0B-882C0DAA4996}" type="datetimeFigureOut">
              <a:rPr lang="ru-RU" smtClean="0"/>
              <a:pPr/>
              <a:t>04.02.2025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569C238-6FDD-458C-8C96-A32549CBFD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0EF0483-20EF-48EA-8E0B-882C0DAA4996}" type="datetimeFigureOut">
              <a:rPr lang="ru-RU" smtClean="0"/>
              <a:pPr/>
              <a:t>04.02.2025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569C238-6FDD-458C-8C96-A32549CBFD2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168" y="1059712"/>
            <a:ext cx="103632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230284" y="2931712"/>
            <a:ext cx="6096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0EF0483-20EF-48EA-8E0B-882C0DAA4996}" type="datetimeFigureOut">
              <a:rPr lang="ru-RU" smtClean="0"/>
              <a:pPr/>
              <a:t>04.02.2025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569C238-6FDD-458C-8C96-A32549CBFD2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4848907" y="3005472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4600352" y="3005472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481329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481329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0EF0483-20EF-48EA-8E0B-882C0DAA4996}" type="datetimeFigureOut">
              <a:rPr lang="ru-RU" smtClean="0"/>
              <a:pPr/>
              <a:t>04.02.2025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569C238-6FDD-458C-8C96-A32549CBFD2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9728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5410200"/>
            <a:ext cx="5386917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6193369" y="5410200"/>
            <a:ext cx="5389033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9600" y="1444295"/>
            <a:ext cx="5386917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1444295"/>
            <a:ext cx="5389033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0EF0483-20EF-48EA-8E0B-882C0DAA4996}" type="datetimeFigureOut">
              <a:rPr lang="ru-RU" smtClean="0"/>
              <a:pPr/>
              <a:t>04.02.2025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569C238-6FDD-458C-8C96-A32549CBFD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0EF0483-20EF-48EA-8E0B-882C0DAA4996}" type="datetimeFigureOut">
              <a:rPr lang="ru-RU" smtClean="0"/>
              <a:pPr/>
              <a:t>04.02.2025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569C238-6FDD-458C-8C96-A32549CBFD2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0EF0483-20EF-48EA-8E0B-882C0DAA4996}" type="datetimeFigureOut">
              <a:rPr lang="ru-RU" smtClean="0"/>
              <a:pPr/>
              <a:t>04.02.2025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569C238-6FDD-458C-8C96-A32549CBFD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4876800"/>
            <a:ext cx="9975701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892800" y="5355102"/>
            <a:ext cx="5299456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219200" y="274320"/>
            <a:ext cx="9973056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8969376" y="6407944"/>
            <a:ext cx="2560320" cy="365760"/>
          </a:xfrm>
        </p:spPr>
        <p:txBody>
          <a:bodyPr/>
          <a:lstStyle>
            <a:extLst/>
          </a:lstStyle>
          <a:p>
            <a:fld id="{B0EF0483-20EF-48EA-8E0B-882C0DAA4996}" type="datetimeFigureOut">
              <a:rPr lang="ru-RU" smtClean="0"/>
              <a:pPr/>
              <a:t>04.02.2025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569C238-6FDD-458C-8C96-A32549CBFD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521643" y="5443402"/>
            <a:ext cx="95504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4800" y="189968"/>
            <a:ext cx="115824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0EF0483-20EF-48EA-8E0B-882C0DAA4996}" type="datetimeFigureOut">
              <a:rPr lang="ru-RU" smtClean="0"/>
              <a:pPr/>
              <a:t>04.02.2025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5840097" y="6407945"/>
            <a:ext cx="313424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9569C238-6FDD-458C-8C96-A32549CBFD2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865122"/>
            <a:ext cx="10767243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65697" y="5944936"/>
            <a:ext cx="6587499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47623" y="5939011"/>
            <a:ext cx="492060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12316" y="5787739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11552149" y="4988440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11303595" y="4988440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665697" y="5944936"/>
            <a:ext cx="6587499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647623" y="5939011"/>
            <a:ext cx="492060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12316" y="5787739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609600" y="1481329"/>
            <a:ext cx="109728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8969376" y="6407944"/>
            <a:ext cx="256032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B0EF0483-20EF-48EA-8E0B-882C0DAA4996}" type="datetimeFigureOut">
              <a:rPr lang="ru-RU" smtClean="0"/>
              <a:pPr/>
              <a:t>04.02.2025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5840097" y="6407945"/>
            <a:ext cx="313424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11529696" y="6407945"/>
            <a:ext cx="48768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9569C238-6FDD-458C-8C96-A32549CBFD2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15735" y="833718"/>
            <a:ext cx="10140892" cy="4047564"/>
          </a:xfrm>
        </p:spPr>
        <p:txBody>
          <a:bodyPr>
            <a:noAutofit/>
          </a:bodyPr>
          <a:lstStyle/>
          <a:p>
            <a:pPr algn="ctr"/>
            <a:r>
              <a:rPr lang="ru-RU" sz="7200" b="1" dirty="0">
                <a:solidFill>
                  <a:schemeClr val="accent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День </a:t>
            </a:r>
            <a:br>
              <a:rPr lang="ru-RU" sz="7200" b="1" dirty="0">
                <a:solidFill>
                  <a:schemeClr val="accent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7200" b="1" dirty="0">
                <a:solidFill>
                  <a:schemeClr val="accent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российской </a:t>
            </a:r>
            <a:br>
              <a:rPr lang="ru-RU" sz="7200" b="1" dirty="0">
                <a:solidFill>
                  <a:schemeClr val="accent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7200" b="1" dirty="0">
                <a:solidFill>
                  <a:schemeClr val="accent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науки</a:t>
            </a:r>
            <a:br>
              <a:rPr lang="ru-RU" sz="7200" b="1" dirty="0">
                <a:solidFill>
                  <a:schemeClr val="accent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7200" b="1" dirty="0">
                <a:solidFill>
                  <a:schemeClr val="accent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(8 февраля)</a:t>
            </a:r>
            <a:endParaRPr lang="en-US" sz="7200" b="1" dirty="0">
              <a:solidFill>
                <a:schemeClr val="accent3"/>
              </a:solidFill>
              <a:effectLst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84369" y="6023064"/>
            <a:ext cx="11169941" cy="685800"/>
          </a:xfrm>
        </p:spPr>
        <p:txBody>
          <a:bodyPr>
            <a:normAutofit fontScale="85000" lnSpcReduction="20000"/>
          </a:bodyPr>
          <a:lstStyle/>
          <a:p>
            <a:pPr algn="l"/>
            <a:r>
              <a:rPr lang="ru-RU" b="1" cap="none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Подготовила:  	</a:t>
            </a:r>
            <a:r>
              <a:rPr lang="ru-RU" b="1" cap="none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Надцонова</a:t>
            </a:r>
            <a:r>
              <a:rPr lang="ru-RU" b="1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cap="none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О.Е.,</a:t>
            </a:r>
            <a:r>
              <a:rPr lang="ru-RU" b="1" cap="none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</a:t>
            </a:r>
            <a:r>
              <a:rPr lang="ru-RU" b="1" cap="none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cap="none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МБДОУ </a:t>
            </a:r>
            <a:r>
              <a:rPr lang="ru-RU" b="1" cap="none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детский сад 504, г.Екатеринбург                             </a:t>
            </a:r>
            <a:endParaRPr lang="ru-RU" b="1" cap="none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>
            <a:extLst>
              <a:ext uri="{FF2B5EF4-FFF2-40B4-BE49-F238E27FC236}">
                <a16:creationId xmlns:a16="http://schemas.microsoft.com/office/drawing/2014/main" xmlns="" id="{1AB34549-550D-409F-A6AD-58833F925D55}"/>
              </a:ext>
            </a:extLst>
          </p:cNvPr>
          <p:cNvSpPr txBox="1">
            <a:spLocks/>
          </p:cNvSpPr>
          <p:nvPr/>
        </p:nvSpPr>
        <p:spPr>
          <a:xfrm>
            <a:off x="7102318" y="938087"/>
            <a:ext cx="3700664" cy="41694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5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Археолог</a:t>
            </a:r>
          </a:p>
          <a:p>
            <a:pPr algn="ctr"/>
            <a:endParaRPr lang="ru-RU" sz="4500" b="1" dirty="0" smtClean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algn="ctr"/>
            <a:r>
              <a:rPr lang="ru-RU" sz="4500" dirty="0" smtClean="0">
                <a:latin typeface="Times New Roman" panose="02020603050405020304" pitchFamily="18" charset="0"/>
                <a:ea typeface="Calibri" panose="020F0502020204030204" pitchFamily="34" charset="0"/>
                <a:sym typeface="Symbol" panose="05050102010706020507" pitchFamily="18" charset="2"/>
              </a:rPr>
              <a:t>погружён </a:t>
            </a:r>
            <a:r>
              <a:rPr lang="ru-RU" sz="4500" dirty="0" smtClean="0">
                <a:latin typeface="Times New Roman" panose="02020603050405020304" pitchFamily="18" charset="0"/>
                <a:ea typeface="Calibri" panose="020F0502020204030204" pitchFamily="34" charset="0"/>
                <a:sym typeface="Symbol" panose="05050102010706020507" pitchFamily="18" charset="2"/>
              </a:rPr>
              <a:t>в изучение старины</a:t>
            </a:r>
            <a:endParaRPr lang="ru-RU" sz="4500" dirty="0" smtClean="0"/>
          </a:p>
          <a:p>
            <a:pPr algn="ctr"/>
            <a:endParaRPr lang="ru-RU" sz="2800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Текст 3">
            <a:extLst>
              <a:ext uri="{FF2B5EF4-FFF2-40B4-BE49-F238E27FC236}">
                <a16:creationId xmlns:a16="http://schemas.microsoft.com/office/drawing/2014/main" xmlns="" id="{FEF53E8C-7D26-43DA-8C57-EC0CCCA67F6B}"/>
              </a:ext>
            </a:extLst>
          </p:cNvPr>
          <p:cNvSpPr txBox="1">
            <a:spLocks/>
          </p:cNvSpPr>
          <p:nvPr/>
        </p:nvSpPr>
        <p:spPr>
          <a:xfrm>
            <a:off x="1096162" y="1477044"/>
            <a:ext cx="3119270" cy="469106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sz="2800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8CD3C4B6-552E-4FC9-A0C9-6E9C49A2AA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8620"/>
          <a:stretch/>
        </p:blipFill>
        <p:spPr bwMode="auto">
          <a:xfrm>
            <a:off x="966651" y="963174"/>
            <a:ext cx="5251704" cy="4752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364602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>
            <a:extLst>
              <a:ext uri="{FF2B5EF4-FFF2-40B4-BE49-F238E27FC236}">
                <a16:creationId xmlns:a16="http://schemas.microsoft.com/office/drawing/2014/main" xmlns="" id="{1AB34549-550D-409F-A6AD-58833F925D55}"/>
              </a:ext>
            </a:extLst>
          </p:cNvPr>
          <p:cNvSpPr txBox="1">
            <a:spLocks/>
          </p:cNvSpPr>
          <p:nvPr/>
        </p:nvSpPr>
        <p:spPr>
          <a:xfrm>
            <a:off x="478376" y="748921"/>
            <a:ext cx="10768743" cy="18244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b="1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Генетик</a:t>
            </a:r>
          </a:p>
          <a:p>
            <a:pPr algn="ctr"/>
            <a:endParaRPr lang="ru-RU" b="1" dirty="0" smtClean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algn="ctr"/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sym typeface="Symbol" panose="05050102010706020507" pitchFamily="18" charset="2"/>
              </a:rPr>
              <a:t>занят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sym typeface="Symbol" panose="05050102010706020507" pitchFamily="18" charset="2"/>
              </a:rPr>
              <a:t>изучением генов человека и их влиянием на наследственность</a:t>
            </a:r>
            <a:endParaRPr lang="ru-RU" dirty="0" smtClean="0"/>
          </a:p>
          <a:p>
            <a:pPr algn="ctr"/>
            <a:endParaRPr lang="ru-RU" sz="2800" b="1" dirty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Текст 3">
            <a:extLst>
              <a:ext uri="{FF2B5EF4-FFF2-40B4-BE49-F238E27FC236}">
                <a16:creationId xmlns:a16="http://schemas.microsoft.com/office/drawing/2014/main" xmlns="" id="{FEF53E8C-7D26-43DA-8C57-EC0CCCA67F6B}"/>
              </a:ext>
            </a:extLst>
          </p:cNvPr>
          <p:cNvSpPr txBox="1">
            <a:spLocks/>
          </p:cNvSpPr>
          <p:nvPr/>
        </p:nvSpPr>
        <p:spPr>
          <a:xfrm>
            <a:off x="1096162" y="1477044"/>
            <a:ext cx="3119270" cy="469106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sz="2800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xmlns="" id="{6B964F45-0564-414E-9E78-84D402B613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13016" y="2473732"/>
            <a:ext cx="5826035" cy="3887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878011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1">
            <a:extLst>
              <a:ext uri="{FF2B5EF4-FFF2-40B4-BE49-F238E27FC236}">
                <a16:creationId xmlns:a16="http://schemas.microsoft.com/office/drawing/2014/main" xmlns="" id="{6A3E8CF3-9DA0-421A-8EC6-5AB63DFC77BE}"/>
              </a:ext>
            </a:extLst>
          </p:cNvPr>
          <p:cNvSpPr txBox="1">
            <a:spLocks/>
          </p:cNvSpPr>
          <p:nvPr/>
        </p:nvSpPr>
        <p:spPr>
          <a:xfrm>
            <a:off x="731520" y="331772"/>
            <a:ext cx="5852160" cy="63433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600" b="1" dirty="0" smtClean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Учёный</a:t>
            </a:r>
          </a:p>
          <a:p>
            <a:pPr algn="ctr"/>
            <a:endParaRPr lang="ru-RU" sz="3600" b="1" dirty="0" smtClean="0">
              <a:solidFill>
                <a:schemeClr val="accent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algn="ctr"/>
            <a:r>
              <a:rPr lang="ru-RU" sz="3600" dirty="0" smtClean="0">
                <a:latin typeface="Times New Roman" panose="02020603050405020304" pitchFamily="18" charset="0"/>
                <a:ea typeface="Calibri" panose="020F0502020204030204" pitchFamily="34" charset="0"/>
                <a:sym typeface="Symbol" panose="05050102010706020507" pitchFamily="18" charset="2"/>
              </a:rPr>
              <a:t>Ученый </a:t>
            </a:r>
            <a:r>
              <a:rPr lang="ru-RU" sz="3600" dirty="0" smtClean="0">
                <a:latin typeface="Times New Roman" panose="02020603050405020304" pitchFamily="18" charset="0"/>
                <a:ea typeface="Calibri" panose="020F0502020204030204" pitchFamily="34" charset="0"/>
                <a:sym typeface="Symbol" panose="05050102010706020507" pitchFamily="18" charset="2"/>
              </a:rPr>
              <a:t>изучает мир.</a:t>
            </a:r>
          </a:p>
          <a:p>
            <a:pPr algn="ctr"/>
            <a:r>
              <a:rPr lang="ru-RU" sz="3600" dirty="0" smtClean="0">
                <a:latin typeface="Times New Roman" panose="02020603050405020304" pitchFamily="18" charset="0"/>
                <a:ea typeface="Calibri" panose="020F0502020204030204" pitchFamily="34" charset="0"/>
                <a:sym typeface="Symbol" panose="05050102010706020507" pitchFamily="18" charset="2"/>
              </a:rPr>
              <a:t>Географ – море и Памир.</a:t>
            </a:r>
          </a:p>
          <a:p>
            <a:pPr algn="ctr"/>
            <a:r>
              <a:rPr lang="ru-RU" sz="3600" dirty="0" smtClean="0">
                <a:latin typeface="Times New Roman" panose="02020603050405020304" pitchFamily="18" charset="0"/>
                <a:ea typeface="Calibri" panose="020F0502020204030204" pitchFamily="34" charset="0"/>
                <a:sym typeface="Symbol" panose="05050102010706020507" pitchFamily="18" charset="2"/>
              </a:rPr>
              <a:t>Планеты, звёзды – </a:t>
            </a:r>
          </a:p>
          <a:p>
            <a:pPr algn="ctr"/>
            <a:r>
              <a:rPr lang="ru-RU" sz="3600" dirty="0" smtClean="0">
                <a:latin typeface="Times New Roman" panose="02020603050405020304" pitchFamily="18" charset="0"/>
                <a:ea typeface="Calibri" panose="020F0502020204030204" pitchFamily="34" charset="0"/>
                <a:sym typeface="Symbol" panose="05050102010706020507" pitchFamily="18" charset="2"/>
              </a:rPr>
              <a:t>Астроном.</a:t>
            </a:r>
          </a:p>
          <a:p>
            <a:pPr algn="ctr"/>
            <a:r>
              <a:rPr lang="ru-RU" sz="3600" dirty="0" smtClean="0">
                <a:latin typeface="Times New Roman" panose="02020603050405020304" pitchFamily="18" charset="0"/>
                <a:ea typeface="Calibri" panose="020F0502020204030204" pitchFamily="34" charset="0"/>
                <a:sym typeface="Symbol" panose="05050102010706020507" pitchFamily="18" charset="2"/>
              </a:rPr>
              <a:t>И о созвездьях знает он.</a:t>
            </a:r>
          </a:p>
          <a:p>
            <a:pPr algn="ctr"/>
            <a:r>
              <a:rPr lang="ru-RU" sz="3600" dirty="0" smtClean="0">
                <a:latin typeface="Times New Roman" panose="02020603050405020304" pitchFamily="18" charset="0"/>
                <a:ea typeface="Calibri" panose="020F0502020204030204" pitchFamily="34" charset="0"/>
                <a:sym typeface="Symbol" panose="05050102010706020507" pitchFamily="18" charset="2"/>
              </a:rPr>
              <a:t>И математик увлечён,</a:t>
            </a:r>
          </a:p>
          <a:p>
            <a:pPr algn="ctr"/>
            <a:r>
              <a:rPr lang="ru-RU" sz="3600" dirty="0" smtClean="0">
                <a:latin typeface="Times New Roman" panose="02020603050405020304" pitchFamily="18" charset="0"/>
                <a:ea typeface="Calibri" panose="020F0502020204030204" pitchFamily="34" charset="0"/>
                <a:sym typeface="Symbol" panose="05050102010706020507" pitchFamily="18" charset="2"/>
              </a:rPr>
              <a:t>Все теоремы помнит он.</a:t>
            </a:r>
          </a:p>
          <a:p>
            <a:pPr algn="ctr"/>
            <a:r>
              <a:rPr lang="ru-RU" sz="3600" dirty="0" smtClean="0">
                <a:latin typeface="Times New Roman" panose="02020603050405020304" pitchFamily="18" charset="0"/>
                <a:ea typeface="Calibri" panose="020F0502020204030204" pitchFamily="34" charset="0"/>
                <a:sym typeface="Symbol" panose="05050102010706020507" pitchFamily="18" charset="2"/>
              </a:rPr>
              <a:t>Историк знает старину</a:t>
            </a:r>
          </a:p>
          <a:p>
            <a:pPr algn="ctr"/>
            <a:r>
              <a:rPr lang="ru-RU" sz="3600" dirty="0" smtClean="0">
                <a:latin typeface="Times New Roman" panose="02020603050405020304" pitchFamily="18" charset="0"/>
                <a:ea typeface="Calibri" panose="020F0502020204030204" pitchFamily="34" charset="0"/>
                <a:sym typeface="Symbol" panose="05050102010706020507" pitchFamily="18" charset="2"/>
              </a:rPr>
              <a:t>И нашу древнюю страну.</a:t>
            </a:r>
          </a:p>
          <a:p>
            <a:pPr algn="ctr"/>
            <a:r>
              <a:rPr lang="ru-RU" sz="3600" dirty="0" smtClean="0">
                <a:latin typeface="Times New Roman" panose="02020603050405020304" pitchFamily="18" charset="0"/>
                <a:ea typeface="Calibri" panose="020F0502020204030204" pitchFamily="34" charset="0"/>
                <a:sym typeface="Symbol" panose="05050102010706020507" pitchFamily="18" charset="2"/>
              </a:rPr>
              <a:t>Ученым я хотел бы стать</a:t>
            </a:r>
          </a:p>
          <a:p>
            <a:pPr algn="ctr"/>
            <a:r>
              <a:rPr lang="ru-RU" sz="3600" dirty="0" smtClean="0">
                <a:latin typeface="Times New Roman" panose="02020603050405020304" pitchFamily="18" charset="0"/>
                <a:ea typeface="Calibri" panose="020F0502020204030204" pitchFamily="34" charset="0"/>
                <a:sym typeface="Symbol" panose="05050102010706020507" pitchFamily="18" charset="2"/>
              </a:rPr>
              <a:t>И много нового узнать!</a:t>
            </a:r>
          </a:p>
          <a:p>
            <a:pPr algn="ctr"/>
            <a:endParaRPr lang="ru-RU" sz="2800" b="1" dirty="0">
              <a:solidFill>
                <a:schemeClr val="accent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Текст 3">
            <a:extLst>
              <a:ext uri="{FF2B5EF4-FFF2-40B4-BE49-F238E27FC236}">
                <a16:creationId xmlns:a16="http://schemas.microsoft.com/office/drawing/2014/main" xmlns="" id="{D7B09A2B-4103-4809-AE6C-ECBBE813C48D}"/>
              </a:ext>
            </a:extLst>
          </p:cNvPr>
          <p:cNvSpPr txBox="1">
            <a:spLocks/>
          </p:cNvSpPr>
          <p:nvPr/>
        </p:nvSpPr>
        <p:spPr>
          <a:xfrm>
            <a:off x="1757957" y="1493823"/>
            <a:ext cx="5792598" cy="469106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sz="2800" dirty="0">
              <a:latin typeface="Times New Roman" panose="02020603050405020304" pitchFamily="18" charset="0"/>
              <a:ea typeface="Calibri" panose="020F0502020204030204" pitchFamily="34" charset="0"/>
              <a:sym typeface="Symbol" panose="05050102010706020507" pitchFamily="18" charset="2"/>
            </a:endParaRPr>
          </a:p>
        </p:txBody>
      </p:sp>
      <p:pic>
        <p:nvPicPr>
          <p:cNvPr id="3076" name="Picture 4">
            <a:extLst>
              <a:ext uri="{FF2B5EF4-FFF2-40B4-BE49-F238E27FC236}">
                <a16:creationId xmlns:a16="http://schemas.microsoft.com/office/drawing/2014/main" xmlns="" id="{5529FDA7-1F44-4A73-9B32-AC64B969D0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6858378" y="1624057"/>
            <a:ext cx="3897269" cy="3897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849332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87CD251B-49D9-4029-ACBC-D6AA6958D4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33056" y="780176"/>
            <a:ext cx="9496497" cy="5738190"/>
          </a:xfrm>
        </p:spPr>
        <p:txBody>
          <a:bodyPr>
            <a:normAutofit/>
          </a:bodyPr>
          <a:lstStyle/>
          <a:p>
            <a:pPr indent="450215" algn="just">
              <a:lnSpc>
                <a:spcPct val="115000"/>
              </a:lnSpc>
              <a:spcAft>
                <a:spcPts val="800"/>
              </a:spcAft>
              <a:buNone/>
            </a:pPr>
            <a:r>
              <a:rPr lang="ru-RU" sz="4000" b="1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Задание</a:t>
            </a:r>
            <a:endParaRPr lang="ru-RU" sz="4000" b="1" dirty="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pPr indent="450215" algn="just">
              <a:spcAft>
                <a:spcPts val="800"/>
              </a:spcAft>
            </a:pPr>
            <a:r>
              <a:rPr lang="ru-RU" sz="4000" dirty="0">
                <a:solidFill>
                  <a:schemeClr val="tx1"/>
                </a:solidFill>
                <a:latin typeface="Times New Roman" panose="02020603050405020304" pitchFamily="18" charset="0"/>
              </a:rPr>
              <a:t>Профессий ученых очень много, вспомните некоторые из них.</a:t>
            </a:r>
          </a:p>
          <a:p>
            <a:pPr indent="450215" algn="just">
              <a:spcAft>
                <a:spcPts val="800"/>
              </a:spcAft>
            </a:pPr>
            <a:r>
              <a:rPr lang="ru-RU" sz="4000" dirty="0">
                <a:solidFill>
                  <a:schemeClr val="tx1"/>
                </a:solidFill>
                <a:latin typeface="Times New Roman" panose="02020603050405020304" pitchFamily="18" charset="0"/>
              </a:rPr>
              <a:t>Чем занимаются химики?</a:t>
            </a:r>
          </a:p>
          <a:p>
            <a:pPr indent="450215" algn="just">
              <a:spcAft>
                <a:spcPts val="800"/>
              </a:spcAft>
            </a:pPr>
            <a:r>
              <a:rPr lang="ru-RU" sz="4000" dirty="0">
                <a:solidFill>
                  <a:schemeClr val="tx1"/>
                </a:solidFill>
                <a:latin typeface="Times New Roman" panose="02020603050405020304" pitchFamily="18" charset="0"/>
              </a:rPr>
              <a:t>А географы?</a:t>
            </a:r>
          </a:p>
          <a:p>
            <a:pPr indent="450215" algn="just">
              <a:spcAft>
                <a:spcPts val="800"/>
              </a:spcAft>
            </a:pPr>
            <a:r>
              <a:rPr lang="ru-RU" sz="4000" dirty="0">
                <a:solidFill>
                  <a:schemeClr val="tx1"/>
                </a:solidFill>
                <a:latin typeface="Times New Roman" panose="02020603050405020304" pitchFamily="18" charset="0"/>
              </a:rPr>
              <a:t>Вы хотели бы стать учеными? В какой области?</a:t>
            </a:r>
          </a:p>
          <a:p>
            <a:endParaRPr lang="ru-RU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482609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xmlns="" id="{E79563E3-B4AD-4598-BAF3-78F23CA37D25}"/>
              </a:ext>
            </a:extLst>
          </p:cNvPr>
          <p:cNvSpPr txBox="1">
            <a:spLocks/>
          </p:cNvSpPr>
          <p:nvPr/>
        </p:nvSpPr>
        <p:spPr>
          <a:xfrm>
            <a:off x="3380764" y="0"/>
            <a:ext cx="5430472" cy="8524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Игра «Собери созвездие»</a:t>
            </a: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EB55D0C1-FFE9-4C1D-8DCE-DADC8DB9BA3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26491" t="21896" r="13922" b="7768"/>
          <a:stretch/>
        </p:blipFill>
        <p:spPr>
          <a:xfrm>
            <a:off x="1619794" y="808350"/>
            <a:ext cx="8738172" cy="5801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558920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>
            <a:extLst>
              <a:ext uri="{FF2B5EF4-FFF2-40B4-BE49-F238E27FC236}">
                <a16:creationId xmlns:a16="http://schemas.microsoft.com/office/drawing/2014/main" xmlns="" id="{1AB34549-550D-409F-A6AD-58833F925D55}"/>
              </a:ext>
            </a:extLst>
          </p:cNvPr>
          <p:cNvSpPr txBox="1">
            <a:spLocks/>
          </p:cNvSpPr>
          <p:nvPr/>
        </p:nvSpPr>
        <p:spPr>
          <a:xfrm>
            <a:off x="0" y="613954"/>
            <a:ext cx="4193177" cy="53035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b="1" dirty="0" smtClean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haroni" pitchFamily="2" charset="-79"/>
              </a:rPr>
              <a:t>Химик</a:t>
            </a:r>
          </a:p>
          <a:p>
            <a:pPr algn="ctr"/>
            <a:endParaRPr lang="ru-RU" sz="3200" b="1" dirty="0" smtClean="0">
              <a:solidFill>
                <a:schemeClr val="accent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Aharoni" pitchFamily="2" charset="-79"/>
              <a:sym typeface="Symbol" panose="05050102010706020507" pitchFamily="18" charset="2"/>
            </a:endParaRPr>
          </a:p>
          <a:p>
            <a:pPr algn="ctr"/>
            <a:r>
              <a:rPr lang="ru-RU" sz="3200" dirty="0" smtClean="0">
                <a:latin typeface="Times New Roman" panose="02020603050405020304" pitchFamily="18" charset="0"/>
                <a:ea typeface="Calibri" panose="020F0502020204030204" pitchFamily="34" charset="0"/>
                <a:sym typeface="Symbol" panose="05050102010706020507" pitchFamily="18" charset="2"/>
              </a:rPr>
              <a:t>превращает </a:t>
            </a:r>
            <a:r>
              <a:rPr lang="ru-RU" sz="3200" dirty="0" smtClean="0">
                <a:latin typeface="Times New Roman" panose="02020603050405020304" pitchFamily="18" charset="0"/>
                <a:ea typeface="Calibri" panose="020F0502020204030204" pitchFamily="34" charset="0"/>
                <a:sym typeface="Symbol" panose="05050102010706020507" pitchFamily="18" charset="2"/>
              </a:rPr>
              <a:t>одно вещество в другое, умеет получать новые вещества с новыми свойствами</a:t>
            </a:r>
            <a:endParaRPr lang="ru-RU" sz="3200" dirty="0" smtClean="0"/>
          </a:p>
          <a:p>
            <a:pPr algn="ctr"/>
            <a:endParaRPr lang="ru-RU" sz="3200" b="1" dirty="0">
              <a:solidFill>
                <a:schemeClr val="accent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Aharoni" pitchFamily="2" charset="-79"/>
            </a:endParaRPr>
          </a:p>
        </p:txBody>
      </p:sp>
      <p:sp>
        <p:nvSpPr>
          <p:cNvPr id="7" name="Текст 3">
            <a:extLst>
              <a:ext uri="{FF2B5EF4-FFF2-40B4-BE49-F238E27FC236}">
                <a16:creationId xmlns:a16="http://schemas.microsoft.com/office/drawing/2014/main" xmlns="" id="{FEF53E8C-7D26-43DA-8C57-EC0CCCA67F6B}"/>
              </a:ext>
            </a:extLst>
          </p:cNvPr>
          <p:cNvSpPr txBox="1">
            <a:spLocks/>
          </p:cNvSpPr>
          <p:nvPr/>
        </p:nvSpPr>
        <p:spPr>
          <a:xfrm>
            <a:off x="0" y="1763486"/>
            <a:ext cx="4023360" cy="3618411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ru-RU" sz="3600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68670AA5-28A0-41D0-8F9B-587CD6B68C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76357" y="1182848"/>
            <a:ext cx="7600425" cy="5066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>
            <a:extLst>
              <a:ext uri="{FF2B5EF4-FFF2-40B4-BE49-F238E27FC236}">
                <a16:creationId xmlns:a16="http://schemas.microsoft.com/office/drawing/2014/main" xmlns="" id="{1AB34549-550D-409F-A6AD-58833F925D55}"/>
              </a:ext>
            </a:extLst>
          </p:cNvPr>
          <p:cNvSpPr txBox="1">
            <a:spLocks/>
          </p:cNvSpPr>
          <p:nvPr/>
        </p:nvSpPr>
        <p:spPr>
          <a:xfrm>
            <a:off x="7262949" y="587829"/>
            <a:ext cx="4376057" cy="5029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700" b="1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Физик</a:t>
            </a:r>
          </a:p>
          <a:p>
            <a:pPr algn="ctr"/>
            <a:endParaRPr lang="ru-RU" sz="3700" b="1" dirty="0" smtClean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700" dirty="0" smtClean="0">
                <a:latin typeface="Times New Roman" panose="02020603050405020304" pitchFamily="18" charset="0"/>
                <a:ea typeface="Calibri" panose="020F0502020204030204" pitchFamily="34" charset="0"/>
                <a:sym typeface="Symbol" panose="05050102010706020507" pitchFamily="18" charset="2"/>
              </a:rPr>
              <a:t>изучает явления природы – электричество, магнетизм, оптику</a:t>
            </a:r>
            <a:endParaRPr lang="ru-RU" sz="3700" dirty="0" smtClean="0"/>
          </a:p>
          <a:p>
            <a:pPr algn="ctr"/>
            <a:endParaRPr lang="ru-RU" sz="2800" b="1" dirty="0" smtClean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800" b="1" dirty="0" smtClean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800" b="1" dirty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xmlns="" id="{C14C4856-BAAC-474C-8AEB-34266FD6EC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0263" y="1381099"/>
            <a:ext cx="6576394" cy="4384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969753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>
            <a:extLst>
              <a:ext uri="{FF2B5EF4-FFF2-40B4-BE49-F238E27FC236}">
                <a16:creationId xmlns:a16="http://schemas.microsoft.com/office/drawing/2014/main" xmlns="" id="{1AB34549-550D-409F-A6AD-58833F925D55}"/>
              </a:ext>
            </a:extLst>
          </p:cNvPr>
          <p:cNvSpPr txBox="1">
            <a:spLocks/>
          </p:cNvSpPr>
          <p:nvPr/>
        </p:nvSpPr>
        <p:spPr>
          <a:xfrm>
            <a:off x="209006" y="888274"/>
            <a:ext cx="4689565" cy="48201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7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Математик</a:t>
            </a:r>
          </a:p>
          <a:p>
            <a:pPr algn="ctr"/>
            <a:endParaRPr lang="ru-RU" sz="3700" b="1" dirty="0" smtClean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algn="ctr"/>
            <a:r>
              <a:rPr lang="ru-RU" sz="3700" dirty="0" smtClean="0">
                <a:latin typeface="Times New Roman" panose="02020603050405020304" pitchFamily="18" charset="0"/>
                <a:ea typeface="Calibri" panose="020F0502020204030204" pitchFamily="34" charset="0"/>
                <a:sym typeface="Symbol" panose="05050102010706020507" pitchFamily="18" charset="2"/>
              </a:rPr>
              <a:t>изучает </a:t>
            </a:r>
            <a:r>
              <a:rPr lang="ru-RU" sz="3700" dirty="0" smtClean="0">
                <a:latin typeface="Times New Roman" panose="02020603050405020304" pitchFamily="18" charset="0"/>
                <a:ea typeface="Calibri" panose="020F0502020204030204" pitchFamily="34" charset="0"/>
                <a:sym typeface="Symbol" panose="05050102010706020507" pitchFamily="18" charset="2"/>
              </a:rPr>
              <a:t>числовые отношения, создаёт новые теории и теоремы</a:t>
            </a:r>
            <a:endParaRPr lang="ru-RU" sz="3700" dirty="0" smtClean="0"/>
          </a:p>
          <a:p>
            <a:pPr algn="ctr"/>
            <a:endParaRPr lang="ru-RU" sz="2800" b="1" dirty="0" smtClean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800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xmlns="" id="{28B4641F-CB1F-4338-A0B8-87B4FB45D10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8328"/>
          <a:stretch/>
        </p:blipFill>
        <p:spPr bwMode="auto">
          <a:xfrm>
            <a:off x="5011759" y="1319349"/>
            <a:ext cx="6400624" cy="4020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3379552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>
            <a:extLst>
              <a:ext uri="{FF2B5EF4-FFF2-40B4-BE49-F238E27FC236}">
                <a16:creationId xmlns:a16="http://schemas.microsoft.com/office/drawing/2014/main" xmlns="" id="{1AB34549-550D-409F-A6AD-58833F925D55}"/>
              </a:ext>
            </a:extLst>
          </p:cNvPr>
          <p:cNvSpPr txBox="1">
            <a:spLocks/>
          </p:cNvSpPr>
          <p:nvPr/>
        </p:nvSpPr>
        <p:spPr>
          <a:xfrm>
            <a:off x="404949" y="753115"/>
            <a:ext cx="3540034" cy="55039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300" b="1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Биолог</a:t>
            </a:r>
          </a:p>
          <a:p>
            <a:pPr algn="ctr"/>
            <a:endParaRPr lang="ru-RU" sz="3300" b="1" dirty="0" smtClean="0"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algn="ctr"/>
            <a:r>
              <a:rPr lang="ru-RU" sz="3300" dirty="0" smtClean="0">
                <a:latin typeface="Times New Roman" panose="02020603050405020304" pitchFamily="18" charset="0"/>
                <a:ea typeface="Calibri" panose="020F0502020204030204" pitchFamily="34" charset="0"/>
                <a:sym typeface="Symbol" panose="05050102010706020507" pitchFamily="18" charset="2"/>
              </a:rPr>
              <a:t>изучает </a:t>
            </a:r>
            <a:r>
              <a:rPr lang="ru-RU" sz="3300" dirty="0" smtClean="0">
                <a:latin typeface="Times New Roman" panose="02020603050405020304" pitchFamily="18" charset="0"/>
                <a:ea typeface="Calibri" panose="020F0502020204030204" pitchFamily="34" charset="0"/>
                <a:sym typeface="Symbol" panose="05050102010706020507" pitchFamily="18" charset="2"/>
              </a:rPr>
              <a:t>живую природу – животный и растительный мир нашей планеты</a:t>
            </a:r>
            <a:endParaRPr lang="ru-RU" sz="3300" dirty="0" smtClean="0"/>
          </a:p>
          <a:p>
            <a:pPr algn="ctr"/>
            <a:endParaRPr lang="ru-RU" sz="2800" b="1" dirty="0"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Текст 3">
            <a:extLst>
              <a:ext uri="{FF2B5EF4-FFF2-40B4-BE49-F238E27FC236}">
                <a16:creationId xmlns:a16="http://schemas.microsoft.com/office/drawing/2014/main" xmlns="" id="{FEF53E8C-7D26-43DA-8C57-EC0CCCA67F6B}"/>
              </a:ext>
            </a:extLst>
          </p:cNvPr>
          <p:cNvSpPr txBox="1">
            <a:spLocks/>
          </p:cNvSpPr>
          <p:nvPr/>
        </p:nvSpPr>
        <p:spPr>
          <a:xfrm>
            <a:off x="1096162" y="1477044"/>
            <a:ext cx="3119270" cy="469106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sz="2800" dirty="0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xmlns="" id="{E8CB9CF2-ADD8-41CC-AFD4-7B915B007F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21325" y="1191237"/>
            <a:ext cx="7557468" cy="4976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371018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>
            <a:extLst>
              <a:ext uri="{FF2B5EF4-FFF2-40B4-BE49-F238E27FC236}">
                <a16:creationId xmlns:a16="http://schemas.microsoft.com/office/drawing/2014/main" xmlns="" id="{1AB34549-550D-409F-A6AD-58833F925D55}"/>
              </a:ext>
            </a:extLst>
          </p:cNvPr>
          <p:cNvSpPr txBox="1">
            <a:spLocks/>
          </p:cNvSpPr>
          <p:nvPr/>
        </p:nvSpPr>
        <p:spPr>
          <a:xfrm>
            <a:off x="7903028" y="781332"/>
            <a:ext cx="3749040" cy="52537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300" b="1" dirty="0" smtClean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Астроном</a:t>
            </a:r>
          </a:p>
          <a:p>
            <a:pPr algn="ctr"/>
            <a:endParaRPr lang="ru-RU" sz="3300" b="1" dirty="0" smtClean="0">
              <a:solidFill>
                <a:schemeClr val="accent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algn="ctr"/>
            <a:r>
              <a:rPr lang="ru-RU" sz="3300" dirty="0" smtClean="0">
                <a:latin typeface="Times New Roman" panose="02020603050405020304" pitchFamily="18" charset="0"/>
                <a:ea typeface="Calibri" panose="020F0502020204030204" pitchFamily="34" charset="0"/>
                <a:sym typeface="Symbol" panose="05050102010706020507" pitchFamily="18" charset="2"/>
              </a:rPr>
              <a:t>изучает </a:t>
            </a:r>
            <a:r>
              <a:rPr lang="ru-RU" sz="3300" dirty="0" smtClean="0">
                <a:latin typeface="Times New Roman" panose="02020603050405020304" pitchFamily="18" charset="0"/>
                <a:ea typeface="Calibri" panose="020F0502020204030204" pitchFamily="34" charset="0"/>
                <a:sym typeface="Symbol" panose="05050102010706020507" pitchFamily="18" charset="2"/>
              </a:rPr>
              <a:t>звёздное небо, Солнечную систему, космос, и его влияние на человеческую жизнь</a:t>
            </a:r>
            <a:endParaRPr lang="ru-RU" sz="3300" dirty="0" smtClean="0"/>
          </a:p>
          <a:p>
            <a:pPr algn="ctr"/>
            <a:endParaRPr lang="ru-RU" sz="2800" b="1" dirty="0">
              <a:solidFill>
                <a:schemeClr val="accent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Текст 3">
            <a:extLst>
              <a:ext uri="{FF2B5EF4-FFF2-40B4-BE49-F238E27FC236}">
                <a16:creationId xmlns:a16="http://schemas.microsoft.com/office/drawing/2014/main" xmlns="" id="{FEF53E8C-7D26-43DA-8C57-EC0CCCA67F6B}"/>
              </a:ext>
            </a:extLst>
          </p:cNvPr>
          <p:cNvSpPr txBox="1">
            <a:spLocks/>
          </p:cNvSpPr>
          <p:nvPr/>
        </p:nvSpPr>
        <p:spPr>
          <a:xfrm>
            <a:off x="1096162" y="1477044"/>
            <a:ext cx="3119270" cy="469106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sz="2800" dirty="0"/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xmlns="" id="{6EA5DF74-93EE-4F5F-8EDD-2A5F1639C9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4408" y="980690"/>
            <a:ext cx="6443410" cy="4691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566355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>
            <a:extLst>
              <a:ext uri="{FF2B5EF4-FFF2-40B4-BE49-F238E27FC236}">
                <a16:creationId xmlns:a16="http://schemas.microsoft.com/office/drawing/2014/main" xmlns="" id="{1AB34549-550D-409F-A6AD-58833F925D55}"/>
              </a:ext>
            </a:extLst>
          </p:cNvPr>
          <p:cNvSpPr txBox="1">
            <a:spLocks/>
          </p:cNvSpPr>
          <p:nvPr/>
        </p:nvSpPr>
        <p:spPr>
          <a:xfrm>
            <a:off x="287383" y="743839"/>
            <a:ext cx="3553097" cy="39326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7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Геолог</a:t>
            </a:r>
          </a:p>
          <a:p>
            <a:pPr algn="ctr"/>
            <a:endParaRPr lang="ru-RU" sz="3700" b="1" dirty="0" smtClean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algn="ctr"/>
            <a:r>
              <a:rPr lang="ru-RU" sz="3700" dirty="0" smtClean="0">
                <a:latin typeface="Times New Roman" panose="02020603050405020304" pitchFamily="18" charset="0"/>
                <a:ea typeface="Calibri" panose="020F0502020204030204" pitchFamily="34" charset="0"/>
                <a:sym typeface="Symbol" panose="05050102010706020507" pitchFamily="18" charset="2"/>
              </a:rPr>
              <a:t>исследует </a:t>
            </a:r>
            <a:r>
              <a:rPr lang="ru-RU" sz="3700" dirty="0" smtClean="0">
                <a:latin typeface="Times New Roman" panose="02020603050405020304" pitchFamily="18" charset="0"/>
                <a:ea typeface="Calibri" panose="020F0502020204030204" pitchFamily="34" charset="0"/>
                <a:sym typeface="Symbol" panose="05050102010706020507" pitchFamily="18" charset="2"/>
              </a:rPr>
              <a:t>землю, ищут полезные ископаемые</a:t>
            </a:r>
            <a:endParaRPr lang="ru-RU" sz="3700" dirty="0" smtClean="0"/>
          </a:p>
          <a:p>
            <a:pPr algn="ctr"/>
            <a:endParaRPr lang="ru-RU" sz="2800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Текст 3">
            <a:extLst>
              <a:ext uri="{FF2B5EF4-FFF2-40B4-BE49-F238E27FC236}">
                <a16:creationId xmlns:a16="http://schemas.microsoft.com/office/drawing/2014/main" xmlns="" id="{FEF53E8C-7D26-43DA-8C57-EC0CCCA67F6B}"/>
              </a:ext>
            </a:extLst>
          </p:cNvPr>
          <p:cNvSpPr txBox="1">
            <a:spLocks/>
          </p:cNvSpPr>
          <p:nvPr/>
        </p:nvSpPr>
        <p:spPr>
          <a:xfrm>
            <a:off x="1096162" y="1477044"/>
            <a:ext cx="3119270" cy="469106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sz="2800" dirty="0"/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xmlns="" id="{59C1859B-3AED-4F48-B343-3A563DA9CF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62698" y="796835"/>
            <a:ext cx="7016589" cy="4677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3646808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>
            <a:extLst>
              <a:ext uri="{FF2B5EF4-FFF2-40B4-BE49-F238E27FC236}">
                <a16:creationId xmlns:a16="http://schemas.microsoft.com/office/drawing/2014/main" xmlns="" id="{1AB34549-550D-409F-A6AD-58833F925D55}"/>
              </a:ext>
            </a:extLst>
          </p:cNvPr>
          <p:cNvSpPr txBox="1">
            <a:spLocks/>
          </p:cNvSpPr>
          <p:nvPr/>
        </p:nvSpPr>
        <p:spPr>
          <a:xfrm>
            <a:off x="7597987" y="791346"/>
            <a:ext cx="3753635" cy="47864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300" b="1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Географ</a:t>
            </a:r>
          </a:p>
          <a:p>
            <a:pPr algn="ctr"/>
            <a:endParaRPr lang="ru-RU" sz="3300" b="1" dirty="0" smtClean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algn="ctr"/>
            <a:r>
              <a:rPr lang="ru-RU" sz="3300" dirty="0" smtClean="0">
                <a:latin typeface="Times New Roman" panose="02020603050405020304" pitchFamily="18" charset="0"/>
                <a:ea typeface="Calibri" panose="020F0502020204030204" pitchFamily="34" charset="0"/>
                <a:sym typeface="Symbol" panose="05050102010706020507" pitchFamily="18" charset="2"/>
              </a:rPr>
              <a:t>исследует </a:t>
            </a:r>
            <a:r>
              <a:rPr lang="ru-RU" sz="3300" dirty="0" smtClean="0">
                <a:latin typeface="Times New Roman" panose="02020603050405020304" pitchFamily="18" charset="0"/>
                <a:ea typeface="Calibri" panose="020F0502020204030204" pitchFamily="34" charset="0"/>
                <a:sym typeface="Symbol" panose="05050102010706020507" pitchFamily="18" charset="2"/>
              </a:rPr>
              <a:t>неизведанные уголки нашей планеты</a:t>
            </a:r>
            <a:endParaRPr lang="ru-RU" sz="3300" dirty="0" smtClean="0"/>
          </a:p>
          <a:p>
            <a:pPr algn="ctr"/>
            <a:endParaRPr lang="ru-RU" sz="2800" b="1" dirty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Текст 3">
            <a:extLst>
              <a:ext uri="{FF2B5EF4-FFF2-40B4-BE49-F238E27FC236}">
                <a16:creationId xmlns:a16="http://schemas.microsoft.com/office/drawing/2014/main" xmlns="" id="{FEF53E8C-7D26-43DA-8C57-EC0CCCA67F6B}"/>
              </a:ext>
            </a:extLst>
          </p:cNvPr>
          <p:cNvSpPr txBox="1">
            <a:spLocks/>
          </p:cNvSpPr>
          <p:nvPr/>
        </p:nvSpPr>
        <p:spPr>
          <a:xfrm>
            <a:off x="1096162" y="1477044"/>
            <a:ext cx="3119270" cy="469106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sz="2800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0011073F-FABA-4F44-A2E8-BE38834B02A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10803" t="8440" r="21766" b="11688"/>
          <a:stretch/>
        </p:blipFill>
        <p:spPr>
          <a:xfrm>
            <a:off x="905854" y="1384664"/>
            <a:ext cx="5947844" cy="3962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20616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>
            <a:extLst>
              <a:ext uri="{FF2B5EF4-FFF2-40B4-BE49-F238E27FC236}">
                <a16:creationId xmlns:a16="http://schemas.microsoft.com/office/drawing/2014/main" xmlns="" id="{1AB34549-550D-409F-A6AD-58833F925D55}"/>
              </a:ext>
            </a:extLst>
          </p:cNvPr>
          <p:cNvSpPr txBox="1">
            <a:spLocks/>
          </p:cNvSpPr>
          <p:nvPr/>
        </p:nvSpPr>
        <p:spPr>
          <a:xfrm>
            <a:off x="341133" y="776388"/>
            <a:ext cx="4648877" cy="46838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700" b="1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Литературовед</a:t>
            </a:r>
          </a:p>
          <a:p>
            <a:pPr algn="ctr"/>
            <a:endParaRPr lang="ru-RU" sz="3700" b="1" dirty="0" smtClean="0"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algn="ctr"/>
            <a:r>
              <a:rPr lang="ru-RU" sz="3700" dirty="0" smtClean="0">
                <a:latin typeface="Times New Roman" panose="02020603050405020304" pitchFamily="18" charset="0"/>
                <a:ea typeface="Calibri" panose="020F0502020204030204" pitchFamily="34" charset="0"/>
                <a:sym typeface="Symbol" panose="05050102010706020507" pitchFamily="18" charset="2"/>
              </a:rPr>
              <a:t>занят </a:t>
            </a:r>
            <a:r>
              <a:rPr lang="ru-RU" sz="3700" dirty="0" smtClean="0">
                <a:latin typeface="Times New Roman" panose="02020603050405020304" pitchFamily="18" charset="0"/>
                <a:ea typeface="Calibri" panose="020F0502020204030204" pitchFamily="34" charset="0"/>
                <a:sym typeface="Symbol" panose="05050102010706020507" pitchFamily="18" charset="2"/>
              </a:rPr>
              <a:t>изучением литературного творчества писателей, влияния их жизни на их творчество</a:t>
            </a:r>
            <a:endParaRPr lang="ru-RU" sz="3700" dirty="0" smtClean="0"/>
          </a:p>
          <a:p>
            <a:pPr algn="ctr"/>
            <a:endParaRPr lang="ru-RU" sz="2800" b="1" dirty="0"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Текст 3">
            <a:extLst>
              <a:ext uri="{FF2B5EF4-FFF2-40B4-BE49-F238E27FC236}">
                <a16:creationId xmlns:a16="http://schemas.microsoft.com/office/drawing/2014/main" xmlns="" id="{FEF53E8C-7D26-43DA-8C57-EC0CCCA67F6B}"/>
              </a:ext>
            </a:extLst>
          </p:cNvPr>
          <p:cNvSpPr txBox="1">
            <a:spLocks/>
          </p:cNvSpPr>
          <p:nvPr/>
        </p:nvSpPr>
        <p:spPr>
          <a:xfrm>
            <a:off x="1096162" y="1477044"/>
            <a:ext cx="3119270" cy="469106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sz="2800" dirty="0"/>
          </a:p>
        </p:txBody>
      </p:sp>
      <p:pic>
        <p:nvPicPr>
          <p:cNvPr id="7174" name="Picture 6">
            <a:extLst>
              <a:ext uri="{FF2B5EF4-FFF2-40B4-BE49-F238E27FC236}">
                <a16:creationId xmlns:a16="http://schemas.microsoft.com/office/drawing/2014/main" xmlns="" id="{63D30BBF-E616-431C-BF44-83ED5756A8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60241" y="1267109"/>
            <a:ext cx="6795803" cy="453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3730226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90</TotalTime>
  <Words>188</Words>
  <Application>Microsoft Office PowerPoint</Application>
  <PresentationFormat>Произвольный</PresentationFormat>
  <Paragraphs>52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Открытая</vt:lpstr>
      <vt:lpstr>День  российской  науки (8 февраля)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День  российской  науки (8 февраля)</dc:title>
  <dc:creator>user</dc:creator>
  <cp:lastModifiedBy>Olka</cp:lastModifiedBy>
  <cp:revision>5</cp:revision>
  <dcterms:created xsi:type="dcterms:W3CDTF">2022-02-03T10:54:20Z</dcterms:created>
  <dcterms:modified xsi:type="dcterms:W3CDTF">2025-02-04T09:42:22Z</dcterms:modified>
</cp:coreProperties>
</file>