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256" r:id="rId2"/>
    <p:sldId id="260" r:id="rId3"/>
    <p:sldId id="261" r:id="rId4"/>
    <p:sldId id="268" r:id="rId5"/>
    <p:sldId id="269" r:id="rId6"/>
    <p:sldId id="270" r:id="rId7"/>
    <p:sldId id="271" r:id="rId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429" autoAdjust="0"/>
  </p:normalViewPr>
  <p:slideViewPr>
    <p:cSldViewPr snapToGrid="0">
      <p:cViewPr varScale="1">
        <p:scale>
          <a:sx n="64" d="100"/>
          <a:sy n="64" d="100"/>
        </p:scale>
        <p:origin x="-62" y="-33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63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DD16947-ECFC-420A-926F-174223016572}" type="datetime1">
              <a:rPr lang="ru-RU" smtClean="0"/>
              <a:pPr rtl="0"/>
              <a:t>05.09.2023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C4B79F2-7C6A-497B-9A4A-8ACE18746CB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3425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54858-8AC1-4038-B6BD-519804A0AA60}" type="datetime1">
              <a:rPr lang="ru-RU" smtClean="0"/>
              <a:pPr/>
              <a:t>05.09.2023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62A795-6F94-4A96-B820-B9038480D048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66495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Цвета вашего класса отличаются от цветов этого шаблона? Не проблема! На вкладке "Дизайн" нажмите "Варианты" (стрелка вниз) и выберите подходящую вам цветовую схему.</a:t>
            </a:r>
          </a:p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 можете менять любые пункты в списках обязанностей в соответствии с правилами вашего класса!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ru-RU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rtl="0"/>
              <a:t>1</a:t>
            </a:fld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546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ru-RU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rtl="0"/>
              <a:t>2</a:t>
            </a:fld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21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ru-RU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rtl="0"/>
              <a:t>3</a:t>
            </a:fld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574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ru-RU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rtl="0"/>
              <a:t>4</a:t>
            </a:fld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294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ru-RU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rtl="0"/>
              <a:t>5</a:t>
            </a:fld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448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ru-RU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rtl="0"/>
              <a:t>6</a:t>
            </a:fld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86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ru-RU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rtl="0"/>
              <a:t>7</a:t>
            </a:fld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82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237FE10E-7688-4AAF-A536-CFA480B79A70}" type="datetime1">
              <a:rPr lang="ru-RU" noProof="0" smtClean="0"/>
              <a:pPr rtl="0"/>
              <a:t>05.09.2023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cxnSp>
        <p:nvCxnSpPr>
          <p:cNvPr id="8" name="Прямая соединительная линия 7"/>
          <p:cNvCxnSpPr/>
          <p:nvPr/>
        </p:nvCxnSpPr>
        <p:spPr>
          <a:xfrm>
            <a:off x="1731519" y="3733800"/>
            <a:ext cx="87480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785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62BD50-8A1F-4CA2-B30E-81FABBC9C978}" type="datetime1">
              <a:rPr lang="ru-RU" noProof="0" smtClean="0"/>
              <a:pPr rtl="0"/>
              <a:t>05.09.2023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17245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18929F-6FE6-41F1-B055-03150648DDBF}" type="datetime1">
              <a:rPr lang="ru-RU" noProof="0" smtClean="0"/>
              <a:pPr rtl="0"/>
              <a:t>05.09.2023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42219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41B39D-2E41-46D3-8A6B-C11F4FFB853B}" type="datetime1">
              <a:rPr lang="ru-RU" noProof="0" smtClean="0"/>
              <a:pPr rtl="0"/>
              <a:t>05.09.2023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5284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rtlCol="0"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27A68C-9EA6-43C7-A486-2FF969F5CF0B}" type="datetime1">
              <a:rPr lang="ru-RU" noProof="0" smtClean="0"/>
              <a:pPr rtl="0"/>
              <a:t>05.09.2023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cxnSp>
        <p:nvCxnSpPr>
          <p:cNvPr id="7" name="Прямая соединительная линия 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076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8E31FF-6F7A-41B1-8150-330EFD452CD8}" type="datetime1">
              <a:rPr lang="ru-RU" noProof="0" smtClean="0"/>
              <a:pPr rtl="0"/>
              <a:t>05.09.2023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34525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6512C5-AF41-4407-9A8D-FDA3CFFC0857}" type="datetime1">
              <a:rPr lang="ru-RU" noProof="0" smtClean="0"/>
              <a:pPr rtl="0"/>
              <a:t>05.09.2023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68006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E0AC5F-13FB-4523-BF00-501B04C3BB6D}" type="datetime1">
              <a:rPr lang="ru-RU" noProof="0" smtClean="0"/>
              <a:pPr rtl="0"/>
              <a:t>05.09.2023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75270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137AEC7-9978-4A4E-9DC4-1AF2565A2397}" type="datetime1">
              <a:rPr lang="ru-RU" noProof="0" smtClean="0"/>
              <a:pPr rtl="0"/>
              <a:t>05.09.2023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702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854DC3-8A14-43B0-9E50-152D156F7AFE}" type="datetime1">
              <a:rPr lang="ru-RU" noProof="0" smtClean="0"/>
              <a:pPr rtl="0"/>
              <a:t>05.09.2023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5524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C322A6-A07A-4901-8F30-4396EF66C96C}" type="datetime1">
              <a:rPr lang="ru-RU" noProof="0" smtClean="0"/>
              <a:pPr rtl="0"/>
              <a:t>05.09.2023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15071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05E6433C-341A-4F8B-9476-F9C3E096DC01}" type="datetime1">
              <a:rPr lang="ru-RU" noProof="0" smtClean="0"/>
              <a:pPr rtl="0"/>
              <a:t>05.09.2023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4761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hyperlink" Target="https://nukadeti.ru/skazki/puskin_skazka_o_rybake_i_rybke" TargetMode="External"/><Relationship Id="rId7" Type="http://schemas.openxmlformats.org/officeDocument/2006/relationships/hyperlink" Target="https://nukadeti.ru/skazki/skazka_o_zolotom_petushk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ukadeti.ru/skazki/pushkin_skazka_o_care_saltane" TargetMode="External"/><Relationship Id="rId5" Type="http://schemas.openxmlformats.org/officeDocument/2006/relationships/hyperlink" Target="https://nukadeti.ru/skazki/pushkin_skazka_o_pope_i_rabotnike_ego_balde" TargetMode="External"/><Relationship Id="rId4" Type="http://schemas.openxmlformats.org/officeDocument/2006/relationships/hyperlink" Target="https://nukadeti.ru/skazki/pushkin_skazka_o_mjortvoj_carevne_i_o_semi_bogatyryakh" TargetMode="External"/><Relationship Id="rId9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81F489-B701-4C74-9747-27C8656A8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7835" y="1610346"/>
            <a:ext cx="9966960" cy="2926080"/>
          </a:xfrm>
        </p:spPr>
        <p:txBody>
          <a:bodyPr rtlCol="0">
            <a:normAutofit fontScale="90000"/>
          </a:bodyPr>
          <a:lstStyle/>
          <a:p>
            <a:r>
              <a:rPr lang="ru-RU" dirty="0"/>
              <a:t>КАК </a:t>
            </a:r>
            <a:r>
              <a:rPr lang="ru-RU" dirty="0" smtClean="0"/>
              <a:t>ПОДГОТОВ</a:t>
            </a:r>
            <a:r>
              <a:rPr lang="ru-RU" dirty="0"/>
              <a:t>И</a:t>
            </a:r>
            <a:r>
              <a:rPr lang="ru-RU" dirty="0" smtClean="0"/>
              <a:t>ТЬ </a:t>
            </a:r>
            <a:r>
              <a:rPr lang="ru-RU" dirty="0"/>
              <a:t>РЕБЕНКА К </a:t>
            </a:r>
            <a:r>
              <a:rPr lang="ru-RU" dirty="0" smtClean="0"/>
              <a:t>ШКОЛЕ</a:t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sz="18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1690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0003268"/>
              </p:ext>
            </p:extLst>
          </p:nvPr>
        </p:nvGraphicFramePr>
        <p:xfrm>
          <a:off x="1047011" y="452967"/>
          <a:ext cx="9872664" cy="6103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4384">
                  <a:extLst>
                    <a:ext uri="{9D8B030D-6E8A-4147-A177-3AD203B41FA5}">
                      <a16:colId xmlns:a16="http://schemas.microsoft.com/office/drawing/2014/main" xmlns="" val="74342223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7771562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Ребенок – не копилка, не стоит «набивать» его знаниями. Необходимо подготовить его к школе в эмоциональном и социальном плане: </a:t>
                      </a:r>
                    </a:p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6822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сформировать уверенность в своих силах, желание идти в школу, чтобы обрести новых друзей, узнавать каждый день много нового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донести до ребенка: не стоит беспокоиться о том, что его не заберут после школы, и всегда приходить за ним вовремя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развивать навыки самообслуживания, умение быстро раздеваться и одеваться, расстегивать и застегивать пуговицы, пользоваться туалетом, аккуратно есть, доставать из рюкзака и убирать в рюкзак все необходимые вещи, бережно относиться к книгам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еще до поступления в школу воспитывать уважение к учителю, его авторитету, понимание того, что учитель всегда готов прийти на помощь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воспитать умение вести себя на уроке, не кричать с места, а поднимать руку, не вставать и не ходить по классу, не разговаривать с соседом, слушать учителя и выполнять все его инструкции.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rtl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473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07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2767253"/>
              </p:ext>
            </p:extLst>
          </p:nvPr>
        </p:nvGraphicFramePr>
        <p:xfrm>
          <a:off x="928849" y="464885"/>
          <a:ext cx="9872664" cy="4435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4384">
                  <a:extLst>
                    <a:ext uri="{9D8B030D-6E8A-4147-A177-3AD203B41FA5}">
                      <a16:colId xmlns:a16="http://schemas.microsoft.com/office/drawing/2014/main" xmlns="" val="74342223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777156215"/>
                    </a:ext>
                  </a:extLst>
                </a:gridCol>
              </a:tblGrid>
              <a:tr h="472727"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6822786"/>
                  </a:ext>
                </a:extLst>
              </a:tr>
              <a:tr h="39631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Следует развивать такие психические функции, как слуховое и зрительной восприятия и внимание, мышление, память. Играйте с сыном или дочерью в такие игры, как «Что звучит?», «Где лает щенок?» «Найди отличия на картинках» «Найди ошибки художника», «Найди на картинке все буквы (цифры)», «Какие буквы перепутались?» и т.п.  Учите ребенка решать кроссворды и разгадывать ребусы. Вам пригодится для этого тетрадь «Летние задания». </a:t>
                      </a:r>
                      <a:endParaRPr lang="ru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rtl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4739329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310" y="3048000"/>
            <a:ext cx="2507908" cy="3461762"/>
          </a:xfrm>
          <a:prstGeom prst="rect">
            <a:avLst/>
          </a:prstGeom>
          <a:effectLst>
            <a:glow rad="127000">
              <a:schemeClr val="accent1">
                <a:alpha val="21000"/>
              </a:schemeClr>
            </a:glow>
          </a:effectLst>
          <a:scene3d>
            <a:camera prst="perspectiveLeft"/>
            <a:lightRig rig="threePt" dir="t"/>
          </a:scene3d>
          <a:sp3d>
            <a:bevelT w="38100"/>
          </a:sp3d>
        </p:spPr>
      </p:pic>
    </p:spTree>
    <p:extLst>
      <p:ext uri="{BB962C8B-B14F-4D97-AF65-F5344CB8AC3E}">
        <p14:creationId xmlns:p14="http://schemas.microsoft.com/office/powerpoint/2010/main" val="3942404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3255041"/>
              </p:ext>
            </p:extLst>
          </p:nvPr>
        </p:nvGraphicFramePr>
        <p:xfrm>
          <a:off x="722020" y="523781"/>
          <a:ext cx="9872664" cy="4376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4384">
                  <a:extLst>
                    <a:ext uri="{9D8B030D-6E8A-4147-A177-3AD203B41FA5}">
                      <a16:colId xmlns:a16="http://schemas.microsoft.com/office/drawing/2014/main" xmlns="" val="74342223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777156215"/>
                    </a:ext>
                  </a:extLst>
                </a:gridCol>
              </a:tblGrid>
              <a:tr h="413829"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6822786"/>
                  </a:ext>
                </a:extLst>
              </a:tr>
              <a:tr h="396314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Продолжайте каждый день читать ребенку. Помните, что для его развития обязательно нужны русские народные сказки, накопившие в себе народную мудрость. Знаком ли Ваш ребенок с такими сказками, как «Царевна-лягушка», «Сестрица Аленушка и братец Иванушка», «Двое из ларца», «</a:t>
                      </a: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hlinkClick r:id=""/>
                        </a:rPr>
                        <a:t>Василиса Прекрасная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», «</a:t>
                      </a: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hlinkClick r:id=""/>
                        </a:rPr>
                        <a:t>Иванушка-дурачок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», «</a:t>
                      </a: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hlinkClick r:id=""/>
                        </a:rPr>
                        <a:t>Золотой конь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», «</a:t>
                      </a:r>
                      <a:r>
                        <a:rPr lang="ru-RU" sz="1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hlinkClick r:id=""/>
                        </a:rPr>
                        <a:t>Финист</a:t>
                      </a: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hlinkClick r:id=""/>
                        </a:rPr>
                        <a:t>-Ясный сокол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» Обязательно обсуждайте прочитанное, спрашивайте, кто из героев сказки понравился сыну или дочери, почему, что ему особенно понравилось в этой сказке. 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rtl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4739329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364" y="2987509"/>
            <a:ext cx="2584292" cy="3608773"/>
          </a:xfrm>
          <a:prstGeom prst="rect">
            <a:avLst/>
          </a:prstGeom>
          <a:scene3d>
            <a:camera prst="perspectiveLeft"/>
            <a:lightRig rig="threePt" dir="t"/>
          </a:scene3d>
          <a:sp3d>
            <a:bevelT w="38100"/>
          </a:sp3d>
        </p:spPr>
      </p:pic>
    </p:spTree>
    <p:extLst>
      <p:ext uri="{BB962C8B-B14F-4D97-AF65-F5344CB8AC3E}">
        <p14:creationId xmlns:p14="http://schemas.microsoft.com/office/powerpoint/2010/main" val="4255619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996116"/>
              </p:ext>
            </p:extLst>
          </p:nvPr>
        </p:nvGraphicFramePr>
        <p:xfrm>
          <a:off x="722020" y="523781"/>
          <a:ext cx="9872664" cy="4376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4384">
                  <a:extLst>
                    <a:ext uri="{9D8B030D-6E8A-4147-A177-3AD203B41FA5}">
                      <a16:colId xmlns:a16="http://schemas.microsoft.com/office/drawing/2014/main" xmlns="" val="74342223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777156215"/>
                    </a:ext>
                  </a:extLst>
                </a:gridCol>
              </a:tblGrid>
              <a:tr h="413829"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6822786"/>
                  </a:ext>
                </a:extLst>
              </a:tr>
              <a:tr h="39631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Познакомьте ребенка со сказками А. С. Пушкина: «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Сказка о рыбаке и рыбке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», «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Сказка о мёртвой царевне и о семи богатырях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», «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Сказка о попе и работнике его </a:t>
                      </a:r>
                      <a:r>
                        <a:rPr lang="ru-RU" sz="1800" b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Балде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», «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Сказка о царе </a:t>
                      </a:r>
                      <a:r>
                        <a:rPr lang="ru-RU" sz="1800" b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Салтане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», «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Сказка о золотом петушке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». Это классика, на которой должны расти наши дети. Чтение таких сказок развивает у ребенка чувство языка, показывает красоту русского языка, учит говорить правильно и красиво.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rtl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4739329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964" y="3008267"/>
            <a:ext cx="2880360" cy="3954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  <a:sp3d>
            <a:bevelT w="381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992" y="3008267"/>
            <a:ext cx="2880360" cy="3982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  <a:sp3d>
            <a:bevelT w="38100"/>
          </a:sp3d>
        </p:spPr>
      </p:pic>
    </p:spTree>
    <p:extLst>
      <p:ext uri="{BB962C8B-B14F-4D97-AF65-F5344CB8AC3E}">
        <p14:creationId xmlns:p14="http://schemas.microsoft.com/office/powerpoint/2010/main" val="100856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4907803"/>
              </p:ext>
            </p:extLst>
          </p:nvPr>
        </p:nvGraphicFramePr>
        <p:xfrm>
          <a:off x="722020" y="523781"/>
          <a:ext cx="9872664" cy="4376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4384">
                  <a:extLst>
                    <a:ext uri="{9D8B030D-6E8A-4147-A177-3AD203B41FA5}">
                      <a16:colId xmlns:a16="http://schemas.microsoft.com/office/drawing/2014/main" xmlns="" val="74342223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777156215"/>
                    </a:ext>
                  </a:extLst>
                </a:gridCol>
              </a:tblGrid>
              <a:tr h="413829"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6822786"/>
                  </a:ext>
                </a:extLst>
              </a:tr>
              <a:tr h="396314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Формируйте у ребенка желание читать самостоятельно. А для этого воспитывайте культуру семейного чтения: читайте сами, чтобы ребенок видел это, читайте ребенку, учите его бережно относиться к книгам.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Если ваш ребенок еще не знаком со всеми буквами русского алфавита, пусть читает букварь, который у вас есть. Если вы изучили с ним все буквы, пригодятся книжки для чтения после букваря.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rtl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4739329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497" y="3334560"/>
            <a:ext cx="2272351" cy="31296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323" y="3330232"/>
            <a:ext cx="2213447" cy="31339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113" y="3334557"/>
            <a:ext cx="2490360" cy="31296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/>
          </a:sp3d>
        </p:spPr>
      </p:pic>
    </p:spTree>
    <p:extLst>
      <p:ext uri="{BB962C8B-B14F-4D97-AF65-F5344CB8AC3E}">
        <p14:creationId xmlns:p14="http://schemas.microsoft.com/office/powerpoint/2010/main" val="1908342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3461562"/>
              </p:ext>
            </p:extLst>
          </p:nvPr>
        </p:nvGraphicFramePr>
        <p:xfrm>
          <a:off x="722020" y="523781"/>
          <a:ext cx="9872664" cy="4376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4384">
                  <a:extLst>
                    <a:ext uri="{9D8B030D-6E8A-4147-A177-3AD203B41FA5}">
                      <a16:colId xmlns:a16="http://schemas.microsoft.com/office/drawing/2014/main" xmlns="" val="74342223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777156215"/>
                    </a:ext>
                  </a:extLst>
                </a:gridCol>
              </a:tblGrid>
              <a:tr h="413829"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6822786"/>
                  </a:ext>
                </a:extLst>
              </a:tr>
              <a:tr h="396314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Продолжайте развивать мелкую моторику ребенка. Это важно для формирования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графомоторных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навыков и красивого почерка. Для этого вам пригодятся мозаика,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пазлы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конструкторы с мелкими деталями, прописи для дошкольников, книжки-раскраски.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rtl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4739329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877" y="2577209"/>
            <a:ext cx="2930187" cy="37365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  <a:sp3d>
            <a:bevelT w="381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894" y="2831512"/>
            <a:ext cx="2378959" cy="34822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  <a:sp3d>
            <a:bevelT w="381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54" y="2752740"/>
            <a:ext cx="2839589" cy="34853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  <a:sp3d>
            <a:bevelT w="38100"/>
          </a:sp3d>
        </p:spPr>
      </p:pic>
    </p:spTree>
    <p:extLst>
      <p:ext uri="{BB962C8B-B14F-4D97-AF65-F5344CB8AC3E}">
        <p14:creationId xmlns:p14="http://schemas.microsoft.com/office/powerpoint/2010/main" val="360970138"/>
      </p:ext>
    </p:extLst>
  </p:cSld>
  <p:clrMapOvr>
    <a:masterClrMapping/>
  </p:clrMapOvr>
</p:sld>
</file>

<file path=ppt/theme/theme1.xml><?xml version="1.0" encoding="utf-8"?>
<a:theme xmlns:a="http://schemas.openxmlformats.org/drawingml/2006/main" name="Основа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sis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30450641_TF55885775" id="{C33D0CBF-F9CA-4A34-9E2D-8151EEE2EF8B}" vid="{3CA81E6F-428E-4031-9363-DE23986DC266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Обязанности учащегося и преподавателя</Template>
  <TotalTime>0</TotalTime>
  <Words>575</Words>
  <Application>Microsoft Office PowerPoint</Application>
  <PresentationFormat>Произвольный</PresentationFormat>
  <Paragraphs>23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Основа</vt:lpstr>
      <vt:lpstr>КАК ПОДГОТОВИТЬ РЕБЕНКА К ШКОЛЕ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2023-05-25T10:04:29Z</dcterms:created>
  <dcterms:modified xsi:type="dcterms:W3CDTF">2023-09-05T06:03:21Z</dcterms:modified>
</cp:coreProperties>
</file>